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57" r:id="rId2"/>
    <p:sldId id="282" r:id="rId3"/>
    <p:sldId id="286" r:id="rId4"/>
    <p:sldId id="258" r:id="rId5"/>
    <p:sldId id="259" r:id="rId6"/>
    <p:sldId id="287" r:id="rId7"/>
    <p:sldId id="335" r:id="rId8"/>
    <p:sldId id="263" r:id="rId9"/>
    <p:sldId id="288" r:id="rId10"/>
    <p:sldId id="264" r:id="rId11"/>
    <p:sldId id="332" r:id="rId12"/>
    <p:sldId id="333" r:id="rId13"/>
    <p:sldId id="274" r:id="rId14"/>
    <p:sldId id="330" r:id="rId15"/>
    <p:sldId id="329" r:id="rId16"/>
    <p:sldId id="331" r:id="rId17"/>
    <p:sldId id="338" r:id="rId18"/>
    <p:sldId id="336" r:id="rId19"/>
    <p:sldId id="337" r:id="rId20"/>
    <p:sldId id="345" r:id="rId21"/>
    <p:sldId id="339" r:id="rId22"/>
    <p:sldId id="283" r:id="rId23"/>
    <p:sldId id="340" r:id="rId24"/>
    <p:sldId id="341" r:id="rId25"/>
    <p:sldId id="268" r:id="rId26"/>
    <p:sldId id="342" r:id="rId27"/>
    <p:sldId id="269" r:id="rId28"/>
    <p:sldId id="343" r:id="rId29"/>
    <p:sldId id="344" r:id="rId30"/>
    <p:sldId id="305" r:id="rId31"/>
    <p:sldId id="304" r:id="rId32"/>
    <p:sldId id="327" r:id="rId33"/>
    <p:sldId id="319" r:id="rId34"/>
    <p:sldId id="320" r:id="rId35"/>
    <p:sldId id="321" r:id="rId36"/>
    <p:sldId id="325" r:id="rId37"/>
    <p:sldId id="306" r:id="rId38"/>
    <p:sldId id="307" r:id="rId39"/>
    <p:sldId id="323" r:id="rId40"/>
    <p:sldId id="324" r:id="rId41"/>
    <p:sldId id="308" r:id="rId42"/>
    <p:sldId id="309" r:id="rId43"/>
    <p:sldId id="326" r:id="rId44"/>
    <p:sldId id="310" r:id="rId45"/>
    <p:sldId id="311" r:id="rId46"/>
    <p:sldId id="312" r:id="rId47"/>
    <p:sldId id="313" r:id="rId48"/>
    <p:sldId id="314" r:id="rId49"/>
    <p:sldId id="315" r:id="rId50"/>
    <p:sldId id="316" r:id="rId51"/>
    <p:sldId id="317" r:id="rId52"/>
    <p:sldId id="318" r:id="rId53"/>
    <p:sldId id="270" r:id="rId54"/>
    <p:sldId id="271" r:id="rId55"/>
    <p:sldId id="272"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46" autoAdjust="0"/>
  </p:normalViewPr>
  <p:slideViewPr>
    <p:cSldViewPr>
      <p:cViewPr varScale="1">
        <p:scale>
          <a:sx n="89" d="100"/>
          <a:sy n="89" d="100"/>
        </p:scale>
        <p:origin x="1744"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2E7938-79C4-274E-9313-E395033C2364}" type="datetimeFigureOut">
              <a:rPr lang="en-US" smtClean="0"/>
              <a:t>4/18/22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63E07D-3264-A246-85D6-DEA8D79014EA}" type="slidenum">
              <a:rPr lang="en-US" smtClean="0"/>
              <a:t>‹#›</a:t>
            </a:fld>
            <a:endParaRPr lang="en-US"/>
          </a:p>
        </p:txBody>
      </p:sp>
    </p:spTree>
    <p:extLst>
      <p:ext uri="{BB962C8B-B14F-4D97-AF65-F5344CB8AC3E}">
        <p14:creationId xmlns:p14="http://schemas.microsoft.com/office/powerpoint/2010/main" val="120787180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9T08:53:42.266"/>
    </inkml:context>
    <inkml:brush xml:id="br0">
      <inkml:brushProperty name="width" value="0.08571" units="cm"/>
      <inkml:brushProperty name="height" value="0.08571" units="cm"/>
      <inkml:brushProperty name="color" value="#E71224"/>
    </inkml:brush>
  </inkml:definitions>
  <inkml:trace contextRef="#ctx0" brushRef="#br0">0 0 7716,'8'0'33,"0"0"1,-3 0 787,5 0-682,-4 0 5,1 0-21,-7 0 213,0 0-269,6 0 81,-4 0-97,4 0-27,-6 0-12,6 0 44,-4 0-41,11 0 0,-10 2 18,7 3 43,-7-3 7,10 10-55,-5-4 1,1 2-16,1 0 0,-7-5 6,2 4 1,2-4 0,-3 5 1,3-6 19,-2 6-27,-4 0 0,10 4-13,-6 1 0,2-3 24,-2-2 1,-4 3-9,4-3 1,1 2-3,-1 3 1,0-5-37,-5-1 0,0 1 18,0 4 1,2-4-8,2 0 7,-2-1-1,5 6 1,-7-1 77,0 1-67,0-1 0,0 0 2,0 1-3,6-1 0,-4 1 39,2-1 0,-2 1-37,-2-1 1,2 1 8,2-1 0,-2 1 1,4-1-1,-6 1 1,0-1-12,0 0 1,5-4 4,0 0 1,0-1-23,-5 6 21,0-1 0,1 1-26,4-1 25,-3 1 0,4-1 0,-6 1 0,0-1-7,0 0 0,0 1-3,0-1 0,5-4 11,0 0 1,0-1-7,-5 6 0,0-6 76,0 1-72,0 0 0,1 4 29,4 1 1,-3-6-20,3 1 1,-4 0 2,-1 4 0,0-4-7,0-1 1,2-1-2,3 2 1,-4 3-29,4-4 1,-3-1 46,-2 2-45,0 0 1,0 4 21,0 1 0,1-3-16,4-2 1,-3 3 10,3-3 1,-4 2 1,-1 3-4,0-1 1,2 1-2,3-1 1,-4 1 51,4-1-47,-3 1 0,-1-1 26,4 1 0,-3-1-16,2 1 4,-2-1 1,0 0-16,3 1 1,-4-1-1,4 1 1,-3-6 8,-2 1 1,0 0-1,0 4 0,1-4-43,4-1 1,-3 1 35,2 5 0,-2-6-11,-2 1 1,0-1 6,0 6 0,0-5 19,0-1 1,2 1-20,2 4 1,-2 1 0,4-1 19,-6 1 0,0-1 1,0 1 0,5-1-22,0 1 1,0-6 9,-5 1 0,5-1-21,0 6 0,-1-1 18,-4 1 0,5-1-17,0 1 0,0-1 7,-5 1 0,1-1-1,4 1 1,-3-6 1,3 1 0,-4-1-6,-1 6 6,0-1 1,0 1 0,0-1-5,7 1 5,-6-1 0,6 1-7,-7-1 1,0-4 5,0-1 0,1-4-1,4 5-13,-3 0 1,4 4-2,-6 0 0,0-4 16,0 0 1,0-1-9,0 6 0,5-1 3,0 1 0,0-1-3,-5 1 0,4-1 6,1 1 0,0-1 0,-5 0 0,0-4 1,0 0 1,5-1-3,0 6 0,0-1 1,-5 1 0,1-1 0,4 1 1,-3-1-2,2 1 0,-2-6 1,-2 1 1,2-1-1,2 6 1,-2-5 33,3-1-18,-3 1-6,-2 4 0,1-4-9,4 0 0,-3-7-8,4 3 16,-6-6 785,0 0-807,6 0-68,-4-6 0,4 3 86,-6-7 1,2 5-7,3-4 1,-4 4-18,4-5 9,-3 7 0,-1-8 24,4 6-11,-3-6 43,4 2-42,-6-5 0,2 1 32,3 4-32,-4-4 1,6 5 0,-7-7 0,5 6 35,-1-1 1,1 0 164,-5-4-168,7 6 59,-6-5-44,6 11-54,-7-4 21,0 6 58,0 0-69,0-7-8,0 6 19,0-6-32,0 7-461,0 0 396,0 7 20,0 1 0,0 6 163,0 1 1,0-6-48,0 1 0,0-5-57,0 5 0,-2-6 29,-3 6-25,4 0 0,-6-1-3,7 1 1,0-5-3,0 4 0,0-4-2,0 5 1,0-5 2,0 4 0,-5-4-1,1 5 1,-1-7-1,5 10 0,0-10 1,0 7 0,-2-7 0,-3 2-124,4-4 1,-6 1 45,7 3-7,0-4 9,0 6 1,-6-7 107,4 0-92,-4 0 11,-1 0 3,6 0 43,-6 0-5,1 0 1,4 1-4,-2 4 5,2-3 5,2 4 32,0-6-54,-6 0 6,4 0 8,-4 0 74,-1 0-48,5 0 0,-9-1 19,6-4-26,-6 3 0,8-6 2,-7 3 0,2 2 0,-1-6 0,-3 4-4,8-5 1,-6 5 0,5-4 1,-6 4 1,1-5 0,2 5-10,-1-4 0,4 1 21,-5-2 0,5-3 1,-4 4 1,4 0-16,-5 0 1,5 1 1,-4-2 1,4-1 27,-5 6 0,5-6-21,-4 1 1,6 2 2,-2-1 15,-3 5-28,0-9 0,0 10 6,3-6-3,-3 5 11,6-2 0,-4 6-49,6 0-757,0 0 0,6 0 1,2 0-1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41.118"/>
    </inkml:context>
    <inkml:brush xml:id="br0">
      <inkml:brushProperty name="width" value="0.17143" units="cm"/>
      <inkml:brushProperty name="height" value="0.17143" units="cm"/>
      <inkml:brushProperty name="color" value="#F6630D"/>
    </inkml:brush>
  </inkml:definitions>
  <inkml:trace contextRef="#ctx0" brushRef="#br0">44 44 8355,'8'-14'-936,"-4"-1"711,-2 7 166,4 2 1,-2 6 236,5 0-231,-5 6 0,2 2 269,-6 7 1,0 1-150,0 3 1,0 3 181,0 7 1,0 0-148,0 0 1,0 2-54,0 2 0,0 4-7,0 7 1,0-6 9,0 1 1,-5-1-13,0 6 0,-1-1-104,1 1 1,2-6-26,-7 1 0,7-7 106,-2 2 0,-1-6-92,1-3 1,-1 0 76,1-5-33,3-1 0,-4-5 0,4 1-67,-3-1-5,4 1-37,-6-1-249,7-6 7,0-1-585,0-7 850,0-13 1,0-3 0,0-13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41.657"/>
    </inkml:context>
    <inkml:brush xml:id="br0">
      <inkml:brushProperty name="width" value="0.17143" units="cm"/>
      <inkml:brushProperty name="height" value="0.17143" units="cm"/>
      <inkml:brushProperty name="color" value="#F6630D"/>
    </inkml:brush>
  </inkml:definitions>
  <inkml:trace contextRef="#ctx0" brushRef="#br0">1 405 8333,'0'-14'516,"0"-1"-19,0 1-294,0 6-484,0 1-72,0 7 1,6 5 349,4 0 0,2 6-2,3-1 0,-1-2 9,1 1 1,4-4-57,0 5 0,1-7 57,-6 2 1,5-3-14,1-2 0,-1 0-54,-5 0 1,6-2-98,-1-3 0,0-3 40,-4-6 1,-1-1-176,1 1 1,-1-1 89,1 1 0,-1-2 14,0-4 1,-4 4 48,0-3 1,-5-2 6,4 2 1,-4 0 125,5 4 0,-6-4 34,6 0 1,-7-1 145,2 6 0,-2-1-108,2 1 1,-3 0 231,3-1 0,-4 5 54,-1 1 267,0-1-231,0 2-167,0-5 72,0 12-124,0-6-236,-6 14 1,4 6 177,-3 6 0,4 2-18,1-2 1,0 2-24,0 3 0,0 5 10,0 0 0,0 0-8,0 4 1,0 0 14,0 0 0,-5-2-89,0 3 0,0-4 138,5-1-200,0 6 1,0-4 0,2 1 53,3-6 1,-4-1-101,4-5 1,-2 4-103,2-5 0,-3 0 57,3-4 0,-2-1-426,2 1 118,-4-7-411,6 5 99,-1-12 688,-4 6 1,11-14 0,-5-1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42.343"/>
    </inkml:context>
    <inkml:brush xml:id="br0">
      <inkml:brushProperty name="width" value="0.17143" units="cm"/>
      <inkml:brushProperty name="height" value="0.17143" units="cm"/>
      <inkml:brushProperty name="color" value="#F6630D"/>
    </inkml:brush>
  </inkml:definitions>
  <inkml:trace contextRef="#ctx0" brushRef="#br0">58 695 8355,'0'-15'-179,"0"7"696,0 2-1093,0 0 350,0 4 529,0-4-201,-6 6-50,4 0 51,-4 0-60,-1 6 1,4 2-171,-7 6 170,7 1 0,-3-1-146,6 1 0,-2-1 106,-3 1 0,4-6-10,-4 1 1,3 0-130,2 4-33,0 1 33,0-1-33,0 0 305,7-5-203,-6-3 128,12-6 0,-6-2-82,2-2 1,3 0 8,-8-5 0,6-1 75,-5-4 1,4-1 19,-4 1 0,5-1-56,-5 1 0,0-1 0,-1 1 0,1-1 373,-2 1-331,-1-1 353,4 1-428,-4 6-216,5 2 332,-7 6 1,0 6-7,0 4 0,4 2 7,1 3 0,0 4 11,-5 0 0,5 6-246,0-6 0,6 2 109,-2-2 1,0-3 50,0 3 1,-1-3-4,2-1 0,1-5 28,-6-1 0,5-4-496,-6 5 1,3-7-351,-2 2 0,-4-10 0,6-3 0</inkml:trace>
  <inkml:trace contextRef="#ctx0" brushRef="#br0" timeOffset="520">637 15 8355,'8'0'170,"-2"-6"287,-6 4-973,0-4 578,0 19 0,0-2-143,0 13 1,0-5 124,0 5 1,0-4 22,0 4 0,-2 0-9,-2 5 0,2 1-27,-3 4 1,-1-2 2,1 7 1,-6-1-11,1 6 1,-1-1-29,1 1 0,-3-4-5,4 3 0,-4-8 36,-2 9-1,2-9 5,4 4 0,-2-12 91,6 2 1,-2-5-93,3 0 1,2 2-52,-3-7 1,4 0 52,1-4 1,0-1 41,0 1-166,0-1-300,0 1-133,0-1 180,0-6-172,0 5 195,0-11 182,6 4 0,-3-6-109,7 0 1,-5-6-490,4-4 738,-6-3 0,10-1 0,-5-1 0</inkml:trace>
  <inkml:trace contextRef="#ctx0" brushRef="#br0" timeOffset="813">290 608 8355,'-8'0'-729,"1"7"0,9-6 1264,3 4 0,-1 1-68,11-1 1,-2 0-229,11-5 0,-5 0-126,5 0 0,0 0-191,5 0 1,0 0-134,0 0 0,-5 0-39,0 0 0,-5 0 220,6 0 0,-8 0-395,2 0 1,-2-2 27,-3-2 0,0 2-355,1-3 667,-7 4 0,5-6 0,-5-1 0</inkml:trace>
  <inkml:trace contextRef="#ctx0" brushRef="#br0" timeOffset="1512">1027 652 8305,'0'-8'154,"0"1"250,0 7 186,-7 0-328,6 0 0,-7 0-85,3 0-759,3-6 474,-10 4 0,8-4 55,-5 6 0,4 0 58,-5 0 1,2 1-68,-1 4 1,-4-3 9,3 2 0,2 3 83,-2-2 0,6 4-63,-6-4 0,5 6 39,-4-1 1,4 1-111,-5-1 1,7 3 86,-2-4 1,2 4 5,-2 2 1,3 4-53,-2 0 0,2 1-10,2-6 0,0 0 69,0 1 0,2-5 0,2-1 0,6 1 97,9 4 1,-1-1-105,6-3 0,-5 1-51,5-6 1,-1 1-60,1-1 0,3-3-199,-3 3 0,-3-4 101,-1-1 0,0 0-145,0 0 1,-1-6 45,-5-4 199,1-3 1,6-14-1,1-4 1</inkml:trace>
  <inkml:trace contextRef="#ctx0" brushRef="#br0" timeOffset="2204">1388 146 8355,'0'-15'-879,"0"7"1258,0-5-22,0 12-87,0-6-116,0 20 1,-1-7-95,-4 14 1,3-7-121,-2 6 0,2 3 107,2 2 0,-5-1-101,0 1 1,-1 2 44,1 7 1,3 0-12,-2 5 0,0-4-22,0 4 1,2-4-2,-3 5 0,4-6-58,1 6 0,-2-7 79,-3 2 0,4-4 68,-4-1 0,1-6-67,0-4 1,2 2 96,-3-2 0,4 0-73,1-4 1,0-1 6,0 1 1,-5-1 16,0 1 1,0-6 2,5 1 1,-1-2 17,-4 2 1,3-2-1,-3-3 123,4-4-128,-6 12 20,6-11-39,-6 4 357,7-6-342,0-6 0,0-2-42,0-7 1,5 1 36,0-1 1,6-4-7,-1 0 0,-2-1-20,1 6 1,-4-5-6,5-1 0,-2 0 14,2 0 1,2 4-11,-2-3 0,-2 3-13,2 1 1,-1 1 22,6-1 1,-1 3-1,1 2 0,-1-1-1,1 6 0,-1-5-21,1 5 1,-6 1 5,1 4 1,-1-2-1,6-3 0,-1 4-3,1-4 1,-5 3-4,-1 2 1,-1 2-141,2 3 143,3 3 1,-10 6 53,7 1 1,-6-1-57,6 0 0,-7 7-6,2 3 0,1-1-12,-1 1 0,2 0 5,-3 5 0,-2-5-92,3 0 1,-3-4-180,-2 4 0,0-5 46,0 5 1,-2-5-197,-3 5 0,-3-1-607,-6 1 858,-1 3 1,1-11 0,-1 5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53.443"/>
    </inkml:context>
    <inkml:brush xml:id="br0">
      <inkml:brushProperty name="width" value="0.17143" units="cm"/>
      <inkml:brushProperty name="height" value="0.17143" units="cm"/>
      <inkml:brushProperty name="color" value="#F6630D"/>
    </inkml:brush>
  </inkml:definitions>
  <inkml:trace contextRef="#ctx0" brushRef="#br0">73 174 8355,'0'14'145,"0"-6"1,0 5-335,0-3 0,0 3 93,0 1 0,0 2-24,0 3 0,0-1 117,0 6 1,-2 0 51,-3 5 0,4 5 27,-4 0-43,3 6 1,1-8 0,-2 7 27,-2 1 0,0 0-39,5-2 0,-5 4-24,0-3 1,0 1 41,5-2 1,-4-1 106,-1-3 1,-2-10-99,3 0 0,2-6 127,-3-4-173,4 1-3,1-7 58,0-2 390,0-6-308,0-12 0,0 0-162,0-12 1,0-5-143,0-4 1,0-8 216,0 3 0,0-4 8,0-1 0,1-1-162,4 1 0,1 0-290,4-1 1,1 2 540,-6 4 1,5-4-43,-5 4 0,4 2 62,-4 2 0,6-1-106,-1 1 0,-2 1 184,2 4 0,1 5-78,8 0 0,-3 1-131,3-1 1,2-2-14,-1 7 1,4 0-209,-5 4 0,0 2-71,-4 4 0,-1 2 107,1 7 0,-1 0 104,1 0 0,-1 0-200,0 0 190,1 7 0,-2 1-24,-4 6 1,-2 1 17,-7-1 0,5 2 0,0 4 1,-2-3 3,-8 7 1,-3 0-48,-7 5 0,1 0-5,-1 0 1,-1 0 64,-3 0 1,3-5-30,-3 0 0,3-6 68,1 1 1,1-3 5,-1-1 0,1-1 17,-1 1 1,1-7 52,0-4 346,6 4 4,-5-6-94,11 4-80,-4-6 385,6 0-602,12 7 1,-7-4 158,10 7 0,-4-2-142,3 1 0,1 4 6,-1-3 1,1-2 89,-1 2 0,1-1 162,-1 6 1,-4-2-128,-1-4 0,1 4-56,5-3 0,-1 1-262,0-1 1,-4 1-8,0-6-216,-1 6 0,1-8 1,0 5-76,1-2-73,-5 6 0,6-9 1,-6 5-666,2-2 716,2 6 1,4-11-1,1 6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53.981"/>
    </inkml:context>
    <inkml:brush xml:id="br0">
      <inkml:brushProperty name="width" value="0.17143" units="cm"/>
      <inkml:brushProperty name="height" value="0.17143" units="cm"/>
      <inkml:brushProperty name="color" value="#F6630D"/>
    </inkml:brush>
  </inkml:definitions>
  <inkml:trace contextRef="#ctx0" brushRef="#br0">15 1 7848,'0'14'-106,"0"1"0,0 4 603,0 0 1,-2 5-153,-3-4 1,4 4-138,-4-5 1,3 5-140,2-5 0,0 1-4,0-6 0,5 1-164,0-1 1,5 1 106,-6-1 1,6-4-166,-5-1 1,5-4 68,-6 5 1,6-5-305,-5 4 249,6-6 95,-3 4 0,7-7 84,-1 0 0,-4 0-74,-1 0 28,1 0 1,3-2-45,-4-3 0,3 2-7,-8-6 0,6-1 2,-5-5 0,5 1-12,-6 0 0,1-1-9,-5 1 1,2-1 40,3 1 0,-4-1 162,4 1 0,-3-1-212,-2 1 304,0-1 1,0 1-32,0 0 1,-2 1 136,-3 3-85,4-3 61,-12 5 1,5 0-274,-7 3 0,6 4 97,-1 1 0,0 0-195,-4 0 125,-1 0 0,1 0-706,0 0 231,-1 0 407,1 6 0,1-3-600,3 7-824,4-7 473,6 10 830,0-11 1,0 10-1,0-3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54.855"/>
    </inkml:context>
    <inkml:brush xml:id="br0">
      <inkml:brushProperty name="width" value="0.17143" units="cm"/>
      <inkml:brushProperty name="height" value="0.17143" units="cm"/>
      <inkml:brushProperty name="color" value="#F6630D"/>
    </inkml:brush>
  </inkml:definitions>
  <inkml:trace contextRef="#ctx0" brushRef="#br0">319 71 8355,'8'7'1344,"-2"-6"-733,-6 6-1215,0-7 930,-6-13-210,4 10 0,-9-12 154,6 10 0,-1 4-194,1-4 0,2 2-36,-7-2 0,5 3-11,-4-2 1,4-3-97,-5 2 0,5 0-103,-4 5 0,4 0 0,-5 0-116,1-6 1,-6 4 72,1-2 0,-1 7 49,1 2 0,-1 6 82,1-1 0,0 2 10,-1 3 1,5-1 7,1 1 0,-1 1 130,-4 3 0,4-1-183,0 6 0,7-6 48,-2 1 1,-1 2-31,1-2 1,0 0 41,5-4 1,0-1 5,0 1 0,7-6 36,2 1 0,4-7 91,2 2 0,-1-3-89,1-2 1,-1 0 100,1 0 1,-1-2-33,0-3 1,3 2-58,2-7 1,-8 1-164,4-6 1,-4 1 100,3-1 1,-4 1 55,-1-1 0,-5 1 48,1-1 0,-4 6 27,-1-1-135,0 0 284,0-4 341,0 0 1,-1-1-241,-4 1 0,1 4-255,-5 0 1,6 6-3,-2-6 188,3 7 1,-3-5 41,1 3 167,-1 3 1451,5-4-2627,0 25 0,1-8 0,3 15 372,0-3 1,1-1 336,-5 7 1,5 0-62,0 0 0,0 5-17,-5-1 1,0 7 242,0-1 1,0 3-84,0 1 1,-2 5 128,-3 0 1,-1 6-56,-4-6 1,-3 3 170,4-8 0,-4 2-67,-2-11 0,6-5 150,-1-5 1,2-6-123,-2 1-99,-2-3 62,4-8-99,-7-1 1,1-7-704,-1 0 0,6-2-207,-1-3 1,0-3-320,-4-6 1,4-7 310,1-3 0,5-4-821,-1 0 1454,4-8 0,1-1 0,0-6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55.497"/>
    </inkml:context>
    <inkml:brush xml:id="br0">
      <inkml:brushProperty name="width" value="0.17143" units="cm"/>
      <inkml:brushProperty name="height" value="0.17143" units="cm"/>
      <inkml:brushProperty name="color" value="#F6630D"/>
    </inkml:brush>
  </inkml:definitions>
  <inkml:trace contextRef="#ctx0" brushRef="#br0">108 304 9182,'0'-15'-497,"0"6"485,0-1 342,0 1-125,0 1 1,0 0 382,0 3-390,0 3 0,0-11-97,0 4 0,0 1-289,0-2 0,5 0 21,0-4-8,6-1 0,-9 1 341,3-1 36,-4 1-197,-1 6 0,0 0-121,0 3 522,0 3-575,0-4 1,-6 8-111,-4 2 0,-3 0 48,-1 5 0,-1 3 293,1 7 1,0-3 194,-1 3 0,5 4-225,1 1 0,6-2-61,-2 2 0,2-4-168,-2 4 0,5 0 194,0 5 1,0-5-51,5 0 1,-4-5 84,-1 5 0,7-6 37,2 1 0,4 1-116,2-6 1,-1 4-4,0-9 1,1 3-78,-1-3 1,2 2-142,4-6 0,-4 0 238,3-5 1,-3 0 19,-1 0 0,1 0-1368,3 0 1080,-9-6 1,15-2 0,-9-7 0</inkml:trace>
  <inkml:trace contextRef="#ctx0" brushRef="#br0" timeOffset="345">484 174 8355,'15'14'3209,"-7"-6"-3212,-2-1-551,-6-7 1,0 6 83,0 4 1,5 3 560,0 1 0,0 5 477,-5 1 0,0 4-295,0-5 0,0 2-232,0-2 1,1-3-355,4 4 1,-3-4 188,2-2 119,-2 1 0,-2-6 310,0 1 45,0-7 1202,0 3-1420,-6-25 1,4 6-389,-3-16 0,4 4 161,1-4 1,1 0-641,4 0 0,1-5 365,4 0 1,8 1 102,-4 4 0,4-2-355,-4-2 0,1 7-67,-1-3 1,7 3 0,2-3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58.877"/>
    </inkml:context>
    <inkml:brush xml:id="br0">
      <inkml:brushProperty name="width" value="0.17143" units="cm"/>
      <inkml:brushProperty name="height" value="0.17143" units="cm"/>
      <inkml:brushProperty name="color" value="#F6630D"/>
    </inkml:brush>
  </inkml:definitions>
  <inkml:trace contextRef="#ctx0" brushRef="#br0">260 87 8355,'8'-7'1225,"-1"6"-1012,-7-12-178,0 5 0,0-2 583,0 1-336,0 5 0,-2-2 260,-3 6 3,4-6-153,-6 4-222,1-4 0,4 4-280,-2-3 73,-4 4-270,0-6 113,-7 7-95,1 0 1,-1 0 94,1 0 1,-1 0-21,1 0 1,4 5 125,0 0 1,1 6-46,-6-1 1,1-2-28,-1 1 1,1 1 12,0 4 0,4 1-91,0-1 0,5 1 50,-4-1 0,6 1-164,-2-1 1,3 2 186,2 4 0,0-3-18,0 7 1,0-4 180,0 4 0,2-7-124,3 3 0,3 0 122,6 0 1,1-1-139,-1-5 0,5 1 222,1-1 1,4 1-38,-5-1 1,7 1 43,-2-1 1,-2 1-50,2-1 1,-1-4 0,1-1 0,3 6 162,-3 4 0,-3 0-123,-2-4 0,-2-1 190,-3 1 1,0-2-141,1-4 1,-7 4 291,-3-3-198,3 3 0,-7 1 81,4 1 1,-3-1-148,-2 0 1,-7 1-14,-2-1 0,-4 1-127,-2-1 1,-4 1 141,0-1 1,-7 1-8,2-1 1,-3-4-35,-2-1 0,0-4 5,0 5 1,2-7-331,3 2 0,-2-3-454,7-2 0,-1-2 256,6-3 0,-1-3-215,1-6 1,0-1 26,-1 1 0,7-2 102,3-4 1,4 3 286,1-7 1,0 1 204,0-1 0,6-3 0,2 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59.459"/>
    </inkml:context>
    <inkml:brush xml:id="br0">
      <inkml:brushProperty name="width" value="0.17143" units="cm"/>
      <inkml:brushProperty name="height" value="0.17143" units="cm"/>
      <inkml:brushProperty name="color" value="#F6630D"/>
    </inkml:brush>
  </inkml:definitions>
  <inkml:trace contextRef="#ctx0" brushRef="#br0">14 0 9689,'0'15'143,"-1"-1"258,-4 1 1,3-1-91,-2 1 1,2 1-57,2 3 1,0 3-113,0 7 0,0 0-17,0 0 0,0 7 9,0 2 1,0-1 26,0 2 0,0-1-205,0 5 1,0 6 138,0-1 1,0 0-246,0-5 1,0-4 56,0 0 0,0-7 138,0 1 1,0-4-247,0-5 1,0-3-887,0-6 62,0-7 297,0 5 0,6-12-270,4 4 0,-2-5 764,2-5 0,-1-3 0,6-6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0.072"/>
    </inkml:context>
    <inkml:brush xml:id="br0">
      <inkml:brushProperty name="width" value="0.17143" units="cm"/>
      <inkml:brushProperty name="height" value="0.17143" units="cm"/>
      <inkml:brushProperty name="color" value="#F6630D"/>
    </inkml:brush>
  </inkml:definitions>
  <inkml:trace contextRef="#ctx0" brushRef="#br0">160 88 7936,'0'-8'1265,"0"-5"-1147,0 11 233,0-11 163,0 12 153,0-6-535,0 1 1,-2 4-165,-3-3 101,4-3 0,-6 5 94,7-7 1,-1 7-148,-4-2 78,3 4-253,-4 1 67,-1 0 0,-1 0-254,-6 0 0,1 1 177,3 4 0,-2 2-93,2 2 1,2 4 179,-2-3 1,2 3-11,-1 1 0,1 2-99,3 3 0,3-2 12,-3 2 1,4-8-165,1-1 118,0-1 42,0 6-67,6-7 106,2-2 0,7-7 91,-1-4 0,-1 2-77,-3-7 0,2 0 2,-2-4 0,-2-1 58,2 1 0,-5-1 206,4 1 1,-6 4 21,2 1 0,-2 4 171,2-5 0,-3 5 183,3-4 146,-4 6-498,-1-4 1,2 18 47,3 4-135,-4 3 0,6-4-99,-7 0-190,6 1-719,2-1 677,7 1 0,-1-7-1001,1-3 1001,-1-4 0,1-7 0,-1-2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9T08:53:47.256"/>
    </inkml:context>
    <inkml:brush xml:id="br0">
      <inkml:brushProperty name="width" value="0.08571" units="cm"/>
      <inkml:brushProperty name="height" value="0.08571" units="cm"/>
      <inkml:brushProperty name="color" value="#E71224"/>
    </inkml:brush>
  </inkml:definitions>
  <inkml:trace contextRef="#ctx0" brushRef="#br0">1 59 7040,'5'-10'490,"0"1"-195,-1 5-142,-4-2-76,0-1 0,2 6 129,3-4-10,-4 3-52,6 2 67,-7-6-242,0 4 244,0-4-235,0 6 150,0 0 1,5 2-98,-1 2 1,1 0 28,-5 5 0,2 1-37,3 4 0,-2 1-2,7-1 1,-7 1 10,2-1 1,1 1-7,-1-1 1,4 1-20,-4-1 1,5 0 22,-5 1 0,1 4-20,-1 0 1,-3 1 17,2-6 0,3 1-12,-2-1 0,1 1 6,-1-1 1,-2 5 2,7 1 0,-7-1-11,2-5 0,1 1 0,-1-1 0,5 6-8,-6-1 1,3 0 12,-2-4 0,-4-1-1,4 0 0,2 1 18,-3-1-56,1 1 1,0-1 42,0 1-12,0-1 1,-5 1 15,0-1 1,4-4-3,1-1-10,0 1 0,0 4-3,0 1 1,0-5 3,-5-1 0,4 1 0,1 4 0,2-4-14,-3 0 13,-2-1 1,6 6 0,-3-1 0,-3-4-11,2-1 1,-2-4-1,-2 5 0,5-5 1,0 4 16,-1-5-18,-4 8 1,0-8 14,0 5-6,7-6-6,-6 4-2,6-1 0,-7-2 9,0 5-7,0-6 0,1 5 46,4-3-45,-3-3 1,4 6-6,-6-3 16,0-4-24,0 6 4,0-7 126,0 0 21,7 0-159,-6 0 1,6-2-6,-7-3 0,5 2-6,-1-7 0,1 6-6,-5-6 0,0 0 31,0-4-5,7-1 0,-6 1-8,4 0 0,-3-1-40,-2 1 1,5-1 48,-1 1 0,1-1 1,-5 1 0,0 4 5,0 0 5,0 1 36,0-6-53,0 1 115,7 6-99,-6-5 7,6 11 23,-7-4 1,0 4 47,0-2-61,0 2-1,0-4 51,0 6-224,0 0 128,0 6-2,0-4 49,0 10 1,0-8 41,0 5-57,0-5 14,0 8 18,0-4-20,0 7-29,0-1 0,-5 1 15,0-1 0,0-4-18,5 0 0,0-6 16,0 6 1,-1-5-16,-4 4 0,3-4 8,-3 5 1,4-5-2,1 4 0,-2-5 2,-3 0-3,4 4 2,-6 0 1,6 2 0,-4 0-55,3-7 53,-4 10 0,4-12-70,-3 4 1,4-2 9,-4 2-13,3-3 11,2 4-9,0-6 56,0 0-39,-6 0 95,4 7-89,-4-6 11,6 6 55,0-7 6,0 0-28,-7 0-9,6 0 33,-6 0-33,7 0 33,0 0 25,-6 0-19,4 0 1,-6 0-20,4 0 0,0-2 6,-5-3 27,5 4-31,-8-12 1,5 10 12,-2-7 0,-3 5 2,7-4-11,-6 5 0,5-9 33,-4 4 6,-3 2-37,5-5-8,-6 4 1,4-5 7,1 3-2,5 4 1,-4 1 8,3 0-2,4 0-18,-6 5 1,7-1 2,0-4 1,0 3-5,0-4-2,0 6-2501,0 0 2504,-6 0 0,4 6 0,-4 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0.538"/>
    </inkml:context>
    <inkml:brush xml:id="br0">
      <inkml:brushProperty name="width" value="0.17143" units="cm"/>
      <inkml:brushProperty name="height" value="0.17143" units="cm"/>
      <inkml:brushProperty name="color" value="#F6630D"/>
    </inkml:brush>
  </inkml:definitions>
  <inkml:trace contextRef="#ctx0" brushRef="#br0">174 87 8154,'-15'-14'358,"2"0"121,4-1 1,-3 5-459,8 1 142,-8 6 142,4-10-104,-6 11 19,-1-4-202,1 6-42,-1 6 0,6 2 34,-1 7 0,5-1-121,-4 1 1,5 4 164,0 0 1,2 7-17,2-2 0,0 2-230,0-2 0,0 3-11,0-3 0,0 2 28,0-2 0,5 2 112,0-7 0,4 5-7,-4-5 0,6 5-207,-1-4 0,-2-3-257,2-7 0,-1 1 484,6-6 1,-1 0-70,1-5 1,-1 0-57,1 0 0,-1-7 35,1-2 1,-1-4-247,0-2 330,1-5 1,-1-3-1,1-6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0.880"/>
    </inkml:context>
    <inkml:brush xml:id="br0">
      <inkml:brushProperty name="width" value="0.17143" units="cm"/>
      <inkml:brushProperty name="height" value="0.17143" units="cm"/>
      <inkml:brushProperty name="color" value="#F6630D"/>
    </inkml:brush>
  </inkml:definitions>
  <inkml:trace contextRef="#ctx0" brushRef="#br0">1 0 8355,'8'0'4915,"-2"0"-5097,-6 0 86,0 7 1,0 2 138,0 11 1,0-3-17,0 7 0,0 5-91,0 5 0,0 1 109,0-1 1,5 3 106,0 6 0,4-4-83,-4-1 0,5-4 8,-5 5 1,6-6-199,-2 6 1,-2-7-293,-2 2 0,1-4-148,-1-1 1,0 0 216,-5 0 0,1-5-126,4 0 1,-3-11-126,3 2 35,-4-4 1,-1-1-344,0-1 351,0-6 112,0 4 0,0-25 440,0-6 0,7 0 0,1-10 0,6 4 0</inkml:trace>
  <inkml:trace contextRef="#ctx0" brushRef="#br0" timeOffset="758">420 217 8355,'14'0'971,"1"0"1,-1-2-559,1-2 0,-6 2-22,1-3-266,-7 4 348,10 1-299,-11 0 88,4 6 0,-6 2 33,0 7 0,-6-1-198,-4 0 1,-3-4-138,-1 0 0,-1-1-22,1 6 1,-1-1-2,1 1 1,4-7-487,1-3 356,-1 3-309,-5 0 562,7 0-169,2-2 472,6-6-579,-6 0-730,4 0 313,-11 0 399,5 0 0,-2 0 411,1 0-172,6 0-134,-4 0 19,1 0 284,4 0-213,-11 0 0,12 2 55,-4 3 1,2-4 112,-2 4-134,3-3 508,-4-2-191,-1 0-279,6 0 1638,-6 0-1839,1 6 55,4-4 0,-6 4 74,3-6 1,2 2-29,-6 2-87,5-2 78,-8 11 1,8-11 13,-5 2 0,4 0-6,-5 0 138,7-2-129,-10 4 125,12 1-115,-6-6 7,7 6-92,0-7 0,7 0 425,2 0 0,4 0-38,1 0 1,6 1-29,-1 4 0,7-2-257,-2 7 1,3-2-162,2 2 1,0 3-129,0-4 0,-5 4-463,0 2 0,-6-1-93,1 1 1,2-3-6,-2-2 385,0 3 1,2-12 0,2 6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3.619"/>
    </inkml:context>
    <inkml:brush xml:id="br0">
      <inkml:brushProperty name="width" value="0.17143" units="cm"/>
      <inkml:brushProperty name="height" value="0.17143" units="cm"/>
      <inkml:brushProperty name="color" value="#F6630D"/>
    </inkml:brush>
  </inkml:definitions>
  <inkml:trace contextRef="#ctx0" brushRef="#br0">970 30 8355,'0'8'1188,"0"-2"-1611,0-6 1,-2 5 306,-3 0 1,2 6 129,-7-1 0,1 3 233,-6 1 1,1 7-100,-1 3 1,-1-1-208,-3 1 1,1 1 138,-6 9 1,0-3-29,-5 2 1,0 0-68,0 0 1,-1-2-161,-4 3 0,3-4 228,-2-1 0,-3 0 14,3 0 1,-7-5-273,1 0 0,-3-5 69,-1 5 1,4-6-355,1 1 1,1-3 41,-2-1 270,-3-1 0,12-1 1,-2-2-228,6-1 31,-1-7 441,11 4 0,1-9 177,10-3 1,4-3-145,1-6 0,6-6-158,4 1 0,4-5 178,6 5 0,2-7-45,7 2 107,0-3 0,0-2 0,1-2-92,4-2 0,-3 2-60,2-3 1,-2 4 111,-2 1 1,-5 5 189,0 0 0,-6 1-38,1-1 0,-3 2-147,-2 2 0,-4 4 3,0-3 1,-7 3 56,2 1-207,-4 7 1,-1-4 0,0 2 45,0-3 1,-4-1-234,-1-1 1,-6-4 219,1 0 0,-3-1 21,-1 6 1,-6 4-639,1 1 0,0 5 264,4 0 1,1 2 50,-1 2 1,1 0 259,-1 0 1,3 8 151,2 6 0,-1 1-204,6 4 0,0 4-34,5 1 1,0-2 90,0 2 0,6 0 98,4 5 0,3 0 61,1 0 1,1 0-103,-1 0 0,2 6-168,4 4 0,-4-4 188,3-1 0,-1 1 146,1-1 1,-3-2 0,3-8 1,2 0 231,-2-9 0,6 3-280,-6-9 0,5 2-119,-5-1 0,1 1-452,-6-6 0,0 6 262,1-1 0,-2-2-120,-4 2 0,3-6-38,-8 6 222,1 0 1,-5 4-559,0 1 0,0-7 0,0-2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4.455"/>
    </inkml:context>
    <inkml:brush xml:id="br0">
      <inkml:brushProperty name="width" value="0.17143" units="cm"/>
      <inkml:brushProperty name="height" value="0.17143" units="cm"/>
      <inkml:brushProperty name="color" value="#F6630D"/>
    </inkml:brush>
  </inkml:definitions>
  <inkml:trace contextRef="#ctx0" brushRef="#br0">88 0 8076,'6'8'310,"-4"5"-220,3-3 0,-4 3 79,-1 1 0,0 5 50,0 1 0,0 5 213,0-1 0,0 4-173,0 1 1,0-1-88,0 1 0,-5 0-181,0 0 0,-1 5 62,1 0 1,4 6 58,-4-2 0,-2-1-40,3 2 1,-6-5-181,5 4 0,-5-6 59,6 2 0,-3-3-142,2-2 0,4-2-279,-4-3 0,-1-3-33,1-7-545,0 1 401,5-7 69,0-2 0,2-6 207,2 0 1,0-6 308,5-4 62,-6-9 0,10-4 0,-5-6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4.927"/>
    </inkml:context>
    <inkml:brush xml:id="br0">
      <inkml:brushProperty name="width" value="0.17143" units="cm"/>
      <inkml:brushProperty name="height" value="0.17143" units="cm"/>
      <inkml:brushProperty name="color" value="#F6630D"/>
    </inkml:brush>
  </inkml:definitions>
  <inkml:trace contextRef="#ctx0" brushRef="#br0">0 319 8355,'0'-8'2576,"0"1"-2784,0 7 0,6 0 393,4 0 0,3 0-180,1 0 1,1 2-319,-1 3 1,1-4 188,-1 4 1,6-3 122,-1-2 0,0 0-216,-4 0 0,-1 0-39,0 0 1,1-5-72,-1 0 1,1-5 151,-1 6 1,1-8-114,-1 3 0,-1-4 54,-3-2 1,3 1-87,-4 0 0,2-3 79,-1-2 0,1 3 153,-6-3 0,5 1 124,-5-1 1,4 3 177,-4-3 69,0 2 0,0 3-64,0 0 0,-1 4 694,-4 0-174,0 7 2276,0-3-2809,0 19 0,-5-4 52,1 10 0,-1 2 101,5-1 1,0 5-133,0-1 0,0 5-47,0 5 0,0-3-199,0 2 1,0-2 65,0-2 0,0 0-87,0 0 1,0-2-160,0-3 0,0 2-452,0-7 1,0-5-544,0-4 125,0 0 0,0 4 318,0 1 1,0-6-65,0 1 0,5-5 756,0 4 0,6-5 0,-3 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5.688"/>
    </inkml:context>
    <inkml:brush xml:id="br0">
      <inkml:brushProperty name="width" value="0.17143" units="cm"/>
      <inkml:brushProperty name="height" value="0.17143" units="cm"/>
      <inkml:brushProperty name="color" value="#F6630D"/>
    </inkml:brush>
  </inkml:definitions>
  <inkml:trace contextRef="#ctx0" brushRef="#br0">73 72 7084,'8'-6'255,"-2"-2"45,-6-7-597,0 1 499,0 0 561,0 6-359,0 1 1035,0 7-1453,-6 0 1,2 7 149,-5 2 1,4-1-24,-5 2 1,6-1-117,-6 6 1,5 1 17,-5 3 1,7-3-60,-2 4 1,2-6-213,-2-4 0,4 3-87,-4-4 1,3-1-47,2 2 186,0-7-66,0 4 1,7-7 27,2 0 1,-1 0 90,2 0 0,0-7-40,4-3 0,-1 2-93,-3-1 0,2 1 353,-2-2-230,-3-3-125,5 5 285,-10-6 0,9 4 964,-6 0-495,0 7 125,-5-3-134,0-1 12,0 6-118,0-6 0,0 19-236,0 2 0,0 4 145,0-4-295,6 1 1,-2-2-202,5-4 0,-4 2-601,5-6 1,-6 0 154,6-5 256,-7 0 0,10-13 0,-5-3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6.019"/>
    </inkml:context>
    <inkml:brush xml:id="br0">
      <inkml:brushProperty name="width" value="0.17143" units="cm"/>
      <inkml:brushProperty name="height" value="0.17143" units="cm"/>
      <inkml:brushProperty name="color" value="#F6630D"/>
    </inkml:brush>
  </inkml:definitions>
  <inkml:trace contextRef="#ctx0" brushRef="#br0">0 44 8322,'8'-7'1356,"-1"-1"-909,-7-6-1122,0 6 531,0 1 201,6 7 1,-4 7 388,3 2 1,-4 9-135,-1 1 0,0 12-87,0-2 0,0 4-134,0 1 1,0 3-94,0 6 0,0 1 63,0-1 0,0 1-100,0-1 0,0 0 40,0 1 1,5-1-275,0 0 0,0-4 207,-5 0 1,0-6-2,0 6 1,-2-7-802,-3 2 1,4-4 144,-4-1 1,3-6-33,2-4 0,-1-9 660,-4-6 0,3 4 0,-4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7.690"/>
    </inkml:context>
    <inkml:brush xml:id="br0">
      <inkml:brushProperty name="width" value="0.17143" units="cm"/>
      <inkml:brushProperty name="height" value="0.17143" units="cm"/>
      <inkml:brushProperty name="color" value="#F6630D"/>
    </inkml:brush>
  </inkml:definitions>
  <inkml:trace contextRef="#ctx0" brushRef="#br0">116 1 9633,'0'8'875,"0"0"-687,0-3 0,-1-2-322,-4 7 0,3 1 53,-2 8 0,0-1 153,0 6 0,2 2 98,-3 7 1,2 4 102,-2 7 0,3-1-95,-2 0 0,0 7 197,0 3 1,0-1-269,-5 1 1,4 0 62,-5 4 0,7 1-165,-2 0 1,-1-7-33,1-2 1,-1-6-377,1-4 1,3-6 35,-3-9 1,4-3-816,1-6 383,0-7-300,0-2 524,0-6 1,0-13 336,0-6 1,0-7-72,0-3 0,0-1 80,0-4 0,5 2 202,-1-6 1,1 5 26,-5 0 0,0 2 0,0 2 0,0 0 0,0 0 0,5 7 0,0 3 0,0 3 0,-5 1 0,0 5 2018,0 1-930,0 6 2016,0-4-3238,6 7 1,2-5 75,7 1 0,-1-1 98,0 5 1,6-2-112,-1-3 1,5 4-184,-5-4 0,2 2 24,-1-2 0,-4 3-171,3-3 1,2 2-160,-2-2 1,0 4 204,-4-4 1,4-3-114,0-2 0,1 2-179,-6-1 470,7 5 1,-5-8 0,3 4 147,-3-1 0,-3-3 29,-3 2 0,1-3 0,-6-1 0,6-1 0,-3-6 0,7-1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7.926"/>
    </inkml:context>
    <inkml:brush xml:id="br0">
      <inkml:brushProperty name="width" value="0.17143" units="cm"/>
      <inkml:brushProperty name="height" value="0.17143" units="cm"/>
      <inkml:brushProperty name="color" value="#F6630D"/>
    </inkml:brush>
  </inkml:definitions>
  <inkml:trace contextRef="#ctx0" brushRef="#br0">44 1 10834,'0'14'341,"0"1"1,0 3-7,0 6 0,0 0 251,0 10 0,-5 2-200,0 3 0,0-2-227,5 2 0,-5-3-95,1 3 0,-1 1-106,5-6 1,0 1 67,0-1 1,-5-3-751,0 2 0,0-2-106,5-2 0,0 0-222,0 0 0,0-1 421,0 1 1,5 0-31,0 0 1,0-5 270,-5 0 0,1-1 151,4 1 239,-3-3 0,11-7 0,-5 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8.610"/>
    </inkml:context>
    <inkml:brush xml:id="br0">
      <inkml:brushProperty name="width" value="0.17143" units="cm"/>
      <inkml:brushProperty name="height" value="0.17143" units="cm"/>
      <inkml:brushProperty name="color" value="#F6630D"/>
    </inkml:brush>
  </inkml:definitions>
  <inkml:trace contextRef="#ctx0" brushRef="#br0">73 1 10855,'-9'10'-470,"3"-2"422,0-2 0,4 5 82,-3-1 1,-1 3-80,1 1 1,-5 1-173,6-1 1,-1 1 34,5-1 0,-2-4 96,-3-1-448,4 1 106,-6 4-178,7-6 466,0-1 0,2-7-37,3 0 0,-2 0 59,7 0 58,-1 0 1,6-7-1,-1-2 0,-4 1-67,-1-2 0,-1 1 259,2-6 1,1 5-64,-6 1 1,2 4-98,-3-5 1,0 6 629,5-6 756,-6 7-807,4-4-226,-1 7 39,-4 0-162,4 0 0,-1 2-200,0 3 1,0 3 117,-5 6 0,5 1 20,-1-1 1,3 1-175,-2-1 1,-4 0-186,4 1 0,-3-5-408,-2-1-71,6-6 0,-3 4-253,7-7 0,-5 0 729,4 0 0,-5-7 0,2-1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9T08:53:49.347"/>
    </inkml:context>
    <inkml:brush xml:id="br0">
      <inkml:brushProperty name="width" value="0.08571" units="cm"/>
      <inkml:brushProperty name="height" value="0.08571" units="cm"/>
      <inkml:brushProperty name="color" value="#E71224"/>
    </inkml:brush>
  </inkml:definitions>
  <inkml:trace contextRef="#ctx0" brushRef="#br0">174 116 8007,'0'-15'566,"0"7"-582,0 2 1,0 4 202,0-3-170,0 4 129,0-6 18,0 1 0,-2 3 0,-3-7 0,2 5-65,-7-4 1,6 5-180,-6 0 0,5-3 60,-5 2 0,2-1-265,-1 1 282,-4 3-30,5-4 21,-7 6-26,1 0 24,-1 0 1,6 5 20,-1 0 0,7 1-2,-2-1 0,-1-2-29,1 7 1,0-5-5,5 4 27,0 1 0,0 4-1,0 1 1,0-6 1,0 1 0,0 0 0,0 4 0,0-4 0,0-1 0,0 1 0,0 5 0,0-1 7,0 0 0,2-1 30,3-3 1,-4 8 80,4-4 0,1-1-87,-1-3 1,0-1 3,-5 6 0,2-6-29,2 1-4,-2 0-167,4 4 197,-6 0-260,0 1 222,0-1 1,0-4-34,0 0-427,0-7-521,0 10 634,0-5 0,0 1-410,0 1 763,0-7 0,0 10 0,0-11 0,-6 11 0,-2-5 0</inkml:trace>
  <inkml:trace contextRef="#ctx0" brushRef="#br0" timeOffset="222">29 694 7871,'0'8'1869,"0"-2"-1740,0-6 1,0 2-199,0 3-601,0-4-958,0 6 1628,0-7 0,6 0 0,2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8.989"/>
    </inkml:context>
    <inkml:brush xml:id="br0">
      <inkml:brushProperty name="width" value="0.17143" units="cm"/>
      <inkml:brushProperty name="height" value="0.17143" units="cm"/>
      <inkml:brushProperty name="color" value="#F6630D"/>
    </inkml:brush>
  </inkml:definitions>
  <inkml:trace contextRef="#ctx0" brushRef="#br0">0 0 8355,'8'0'1995,"-1"0"-2821,-7 0 769,0 7 0,0 1 159,0 6 0,0 2 122,0 4 1,-2 2-88,-3 7 0,4 0-197,-4 0 0,3 0 176,2 0-156,0 6 1,0 0 0,0 5 146,0-1 1,0 1 28,0 8 1,0-6-147,0 6 0,0-6-234,0 6 0,0-8 220,0-1 1,0-2 24,0 1 0,2-2 17,3-7 1,-4-7-3,4-3-470,-3-2 1,-1-8 95,4 1 314,-3-7 1,6 3-337,-3-6-34,-4 0 0,7 0-86,-3 0 1,-3-1-128,2-4 556,-2 3 0,4-17 0,2 3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9.272"/>
    </inkml:context>
    <inkml:brush xml:id="br0">
      <inkml:brushProperty name="width" value="0.17143" units="cm"/>
      <inkml:brushProperty name="height" value="0.17143" units="cm"/>
      <inkml:brushProperty name="color" value="#F6630D"/>
    </inkml:brush>
  </inkml:definitions>
  <inkml:trace contextRef="#ctx0" brushRef="#br0">1 15 10071,'8'-7'359,"0"6"-132,-3-4 1,-2 3-467,7 2 1,-6 0 101,6 0 0,0 0 346,4 0 0,-4 5-196,-1 0 1,3 1-161,7-1 1,-3-3-112,3 3 0,-3-2-227,-1 2 1,-6-4 324,1 4 1,0-3 117,4-2-635,1 0 1,-1 6-1,0 2 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9.814"/>
    </inkml:context>
    <inkml:brush xml:id="br0">
      <inkml:brushProperty name="width" value="0.17143" units="cm"/>
      <inkml:brushProperty name="height" value="0.17143" units="cm"/>
      <inkml:brushProperty name="color" value="#F6630D"/>
    </inkml:brush>
  </inkml:definitions>
  <inkml:trace contextRef="#ctx0" brushRef="#br0">189 72 9535,'0'-14'961,"0"4"-585,0 1-604,0-1 145,-7-4 1,4 5 165,-6 5 602,5 2-557,-8 2 1,4 0-206,-7 0 1,5 0 134,1 0 1,-1 0-107,-4 0 0,4 2 207,0 2 1,2 5-19,-1 5 0,-3 5-545,8 1 1,-6 0 156,5 0 1,-1-3-40,1 7 0,3-4 86,-2 4 1,2-5-15,2 5 1,6-5 116,4 6 0,3-8-35,1 3 1,6-3-283,-1 2 1,5-2-261,-5 2 331,7-10 1,-8 3 0,6-7-214,1-2 556,-4-2 0,7-7 0,-6-2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10.394"/>
    </inkml:context>
    <inkml:brush xml:id="br0">
      <inkml:brushProperty name="width" value="0.17143" units="cm"/>
      <inkml:brushProperty name="height" value="0.17143" units="cm"/>
      <inkml:brushProperty name="color" value="#F6630D"/>
    </inkml:brush>
  </inkml:definitions>
  <inkml:trace contextRef="#ctx0" brushRef="#br0">0 44 8355,'7'-8'0,"-6"-5"0,6 10 582,-7-7 988,0 7-1158,0-3-467,6 19 1,-4-4 62,3 10-46,-4-3 1,-1 4 0,0 1 166,0 1 0,0 2-195,0 5 1,0 0 30,0 0 0,0 0-84,0 0 0,5 1-100,0 4 0,0 1 88,-5 4 1,0 1-15,0-6 1,0 4 16,0-4 115,0 0 0,0-5 1,0-2-73,0-3 0,0 4-1,0-4 0,-5-3-44,0-2 0,0-3-338,5-2 803,-6 1-138,4-7 9,-4-2 213,6-6-365,0-6 1,1 3 99,4-7 1,-2-5 150,7-4 1,-5-5-365,5 5 0,-1-7 67,6 2 1,-3-2-57,-2 2 1,3-3 170,-3 3 1,2 3 113,3 2 1,-1 3-96,1 1 1,-6 1 6,1-1 0,-2 6-81,2-1 1,3 7 36,-4-2 0,-1 3-25,2 2 0,-5 0 45,4 0 1,-1 8-356,2 7 1,1 1-82,-6 8 0,2 0-83,-3 5 1,-2 0 191,3 0 1,-4 0 80,-1 0 1,0 0-542,0-1 1,0 0-36,0-4 1,0 3 0,0-4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9T08:53:50.919"/>
    </inkml:context>
    <inkml:brush xml:id="br0">
      <inkml:brushProperty name="width" value="0.08571" units="cm"/>
      <inkml:brushProperty name="height" value="0.08571" units="cm"/>
      <inkml:brushProperty name="color" value="#E71224"/>
    </inkml:brush>
  </inkml:definitions>
  <inkml:trace contextRef="#ctx0" brushRef="#br0">159 101 7908,'0'-8'226,"0"-4"0,2 8 146,3-5-186,-4 6 1,6-5 209,-7 3-256,0 3 0,-2-6-336,-3 3 140,4 4-26,-12-6 183,5 1 1,-2 4-30,1-3 0,4 2-170,-5-2 1,5 4 66,-4-4 0,4 3-23,-5 2 1,5 0 4,-4 0 1,4 0-80,-5 0 1,5 0 75,-4 0 26,6 0 0,-5 0 18,3 0 1,3 0 15,-4 7 1,6 1-17,0 6 1,0-4 0,0-1 0,5 1 3,-1 5 1,3-1 85,-2 0 0,-2 1-15,6-1 0,-4 1 9,5-1 1,-5 1-13,4-1 1,-1 1 8,2-1 1,-2 1 41,-3-1-71,-4 7 0,11-5 65,-7 3-121,-1-3 1,-4-1-335,0-1 213,-6-6-81,-2-1 1,-7-7-260,1 0 40,0 0 0,-1 0-205,1 0 0,4-2 638,0-3 0,1-3 0,-6-6 0</inkml:trace>
  <inkml:trace contextRef="#ctx0" brushRef="#br0" timeOffset="242">145 608 8331,'5'9'511,"-1"1"1,3-7-95,-2 2 0,-4-2-246,4 2 0,-2-4-50,2 4-767,-3 3 574,4 0 1,-4 0 390,3-3-319,-4 3 0,12 0 0,-5 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9T08:53:54.328"/>
    </inkml:context>
    <inkml:brush xml:id="br0">
      <inkml:brushProperty name="width" value="0.08571" units="cm"/>
      <inkml:brushProperty name="height" value="0.08571" units="cm"/>
      <inkml:brushProperty name="color" value="#E71224"/>
    </inkml:brush>
  </inkml:definitions>
  <inkml:trace contextRef="#ctx0" brushRef="#br0">319 1142 7506,'0'-8'-812,"0"-5"0,5 10 822,0-6 1,0 4 17,-5-5 67,0 7-76,6-10 3,-4 5-3,4-6 18,-6-1 1,5 5 46,0 1-36,-1 6 0,-4-5 24,0 3 11,0 3-14,0-11 1,2 12-8,3-4 14,-4-3 75,6 6 31,-7-11 0,1 12-9,4-4 8,-3 3-4,4 2 36,-6 0-127,0 0 74,7 0 24,-6 0-171,6 0-92,-7 0 1,0 7 121,0 2 1,0-1 14,0 2-13,0 0 0,0 4-6,0 1 1,0-1 0,0 1 1,0-1-3,0 0 0,0 1 9,0-1 0,-2 1 0,-3-1 1,4 2 4,-4 4 0,2-4-41,-2 3 0,3 2-9,-3-2 0,-1 0 34,1-4 1,-1 4 1,1 0 1,3 2-63,-2-1 0,0-4 48,0 3 0,2 2-7,-3-2 1,-1 2-9,1-2 0,-2-1-17,3 6 1,2-5 18,-3 5 1,4-6 0,1 1 0,-2 2 8,-3-2 1,4 1 1,-4-6 1,3 1-15,2-1 0,0 1 22,0-1 6,0 1-13,0-1-39,0 0 1,0-4 13,0 0-2,0-7 0,0 5 12,0-3 0,0-4-2,0 6-1,0-7 182,0 0-163,7 0-6,-6 0-51,12 0 1,-10-5-48,7 0 32,-7 0 0,10-1 2,-5-2 22,6-7 1,-1 1 10,-3 0 0,1 4-16,-6 0 12,6 1 0,-8-4 19,7 3 1,-7 2 36,2 3-39,-3 4 0,-1-7 12,4 3-5,-3 3 1,4-4 16,-6 6-165,0 0 158,-6 0 4,4 6 7,-11 2 0,10 7-31,-7-1 0,6-4 2,-6-1 21,7 1 0,-8 5-2,6-1-9,-7 0-8,4 1 1,-1-2 2,-1-4 0,5 3 4,-4-8-46,5 8 40,-8-11-4,10 12-1,-11-11 2,12 4 22,-12-6-9,11 0 0,-6 0 91,3 0-43,4 0 0,-7-1 6,3-4 1,3 2-23,-3-7-12,-3 0 0,5-3 45,-7 4-4,7-4-7,-3 5-38,-1-7 0,6 6-18,-4-1 50,-3 7-90,6-10 1,-6 11 73,4-2 1,2-4-70,-5 6-269,7-4 202,0 6-902,0 0 776,0 6 1,-4-3-34,-1 7 26,0 0 0,5 4-1217,0 0 1442,0-6 0,0 5 0,0-5 0</inkml:trace>
  <inkml:trace contextRef="#ctx0" brushRef="#br0" timeOffset="2361">261 217 6713,'13'-10'-294,"-3"1"459,3 5 379,-12-8-363,12 10-110,-11-11 1,4 12 161,-6-12-102,6 11-51,-4-11 9,5 12-5,-7-12-1,0 11 22,0-4 46,0-1 7,0-1-143,0-6-121,0 6 233,0-5-315,0 5 234,0-7 1,-5 6-60,0-1 0,-5 5 105,5-4-241,-6 5 193,3-2-48,-6 6-10,-1 0 1,1 0-32,-1 0 0,6 5 69,-1 0 1,5 6 1,-4-1 1,4 2-24,-5 3 0,7-1 2,-2 1 1,-1 1 115,1 3 0,0-1-100,5 6 0,0-5 6,0 5 1,0-1 14,0 1 55,0 3-39,0-11 0,0 10 7,0-7-75,0 7 44,0-10 2,0 11-65,0-11 1,0 7 76,0-4-18,0-3-69,0 5 65,0-6-6,0-1 12,0-6-9,-6 5-71,4-5 0,-6 2-320,3-1 1,2-6-262,-7 2 57,7-3 195,-10-2 1,7 1-188,-4 4 564,-3-3 0,5 4 0,-6-6 0,-1 0 0</inkml:trace>
  <inkml:trace contextRef="#ctx0" brushRef="#br0" timeOffset="2903">30 853 7685,'0'8'-460,"0"-1"311,0-7 417,0 0-245,0-7-31,0 6-62,0-12 103,0 5 1,0-2-69,0 0 88,0 7-13,0-3-27,0-1 4,0 6 42,0-6 6,6 7-115,-4 0 87,4 7-43,-6 1 1,0 6 16,0 1 0,0-6 0,0 1-19,0-7 14,0 10 0,0-11-3,0 4 1,-1-6 209,-4 0-200,3 0 0,-6 0 126,3 0-114,4-6 0,-7 2 38,3-5 11,3 6-45,-4-4 0,6 5 23,0-2-82,0 2 76,0-4-67,0 6-575,0 0 476,0 6 116,6-4 4,-4 11 0,4-5 0,-6 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38.505"/>
    </inkml:context>
    <inkml:brush xml:id="br0">
      <inkml:brushProperty name="width" value="0.17143" units="cm"/>
      <inkml:brushProperty name="height" value="0.17143" units="cm"/>
      <inkml:brushProperty name="color" value="#F6630D"/>
    </inkml:brush>
  </inkml:definitions>
  <inkml:trace contextRef="#ctx0" brushRef="#br0">1 44 7044,'0'-10'-655,"0"1"0,0 4 2101,0-5-1191,0 7-437,0-3 147,6 6 90,-4 0-2,4 0 1,-1 1-112,0 4 1,0 3 130,-5 7 0,0-1-20,0 1 0,0 4 30,0 0 0,0 7-49,0-2 1,0 3 6,0 2 0,0 5-3,0 0 1,0 6-13,0-2 1,0 4 13,0 1 0,0 1 9,0-1 0,0-6-119,0-3 0,0 0 70,0-5 0,0 3-31,0-8 0,0-3 43,0-2 0,0-1-56,0 1 49,0-3-5,0 5 7,0-7-4,0 1-413,0-7 224,0 5-103,0-12-684,0 6 887,6-7 0,2-13 0,7-3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39.222"/>
    </inkml:context>
    <inkml:brush xml:id="br0">
      <inkml:brushProperty name="width" value="0.17143" units="cm"/>
      <inkml:brushProperty name="height" value="0.17143" units="cm"/>
      <inkml:brushProperty name="color" value="#F6630D"/>
    </inkml:brush>
  </inkml:definitions>
  <inkml:trace contextRef="#ctx0" brushRef="#br0">29 0 8355,'-8'0'-1336,"2"0"2314,6 0-931,-7 0-9,5 0 68,-4 0 0,17 0-105,4 0 1,-2 0-6,-4 0 1,1 0-1,4 0 3,1 0 1,-1 0-1,1 0 1,-6 0-1,1 0 0,-5 5 255,4 0-236,1 0 275,5-5-253,-1 6 1,0-4 1,1 4 13,-1-6 1,-4 0 1,0 0 0,-6 0-79,6 0 17,-7 0-854,4 0 1,-7-6-1,0-2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39.722"/>
    </inkml:context>
    <inkml:brush xml:id="br0">
      <inkml:brushProperty name="width" value="0.17143" units="cm"/>
      <inkml:brushProperty name="height" value="0.17143" units="cm"/>
      <inkml:brushProperty name="color" value="#F6630D"/>
    </inkml:brush>
  </inkml:definitions>
  <inkml:trace contextRef="#ctx0" brushRef="#br0">29 0 7979,'0'10'74,"0"-1"1,0-4-80,0 5 0,0-5 13,0 4-21,0 1 0,0 4 18,0 1 0,0-1 17,0 1 0,0 4 27,0 0 1,0 5-36,0-4 0,0 5 16,0-1 0,0-1 23,0 1 1,-5 0 1,1 5 0,-1-2 29,5-3 0,0 4 4,0-4 0,0-2-36,0 2 1,-5-4 12,0 4 0,0-7-83,5 3 1,0-4 114,0-2-107,0 1 0,0-1 48,0 1-21,0-7-28,0 5 1,2-12-12,3 4 1,-4-2-100,4 2-12,-3-3-951,-2 4 824,0 0 68,0-4-30,0 11 0,0-10-411,0 7 490,0-7 1,0 10 0,0-5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40.364"/>
    </inkml:context>
    <inkml:brush xml:id="br0">
      <inkml:brushProperty name="width" value="0.17143" units="cm"/>
      <inkml:brushProperty name="height" value="0.17143" units="cm"/>
      <inkml:brushProperty name="color" value="#F6630D"/>
    </inkml:brush>
  </inkml:definitions>
  <inkml:trace contextRef="#ctx0" brushRef="#br0">0 30 7541,'8'0'745,"-2"0"-1137,-6 0 1,5-2 292,0-3 48,6 4 0,-4-7 306,2 3-201,4 3 231,-5-4-156,0 6 98,-1 0 113,-7 0-336,0 6 0,-2-4-119,-3 3 156,4-4-221,-6-1 15,20 0 0,-8 0-440,9 0 165,-9 0-249,8 0 552,-5 0 0,0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D0A88-6B39-274E-81C9-6B73211D3765}" type="datetimeFigureOut">
              <a:rPr lang="en-US" smtClean="0"/>
              <a:t>4/18/22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61F65-7030-BF4C-9F26-3CF9A0EAE162}" type="slidenum">
              <a:rPr lang="en-US" smtClean="0"/>
              <a:t>‹#›</a:t>
            </a:fld>
            <a:endParaRPr lang="en-US"/>
          </a:p>
        </p:txBody>
      </p:sp>
    </p:spTree>
    <p:extLst>
      <p:ext uri="{BB962C8B-B14F-4D97-AF65-F5344CB8AC3E}">
        <p14:creationId xmlns:p14="http://schemas.microsoft.com/office/powerpoint/2010/main" val="728378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t>Photosynthesis is an </a:t>
            </a:r>
            <a:r>
              <a:rPr lang="en-US" i="1"/>
              <a:t>endergonic reaction</a:t>
            </a:r>
            <a:r>
              <a:rPr lang="en-US"/>
              <a:t> because it requires an input of energy to occur; that energy comes in the form of light.</a:t>
            </a:r>
          </a:p>
          <a:p>
            <a:pPr marL="171450" indent="-171450">
              <a:buFontTx/>
              <a:buChar char="-"/>
            </a:pPr>
            <a:r>
              <a:rPr lang="en-US"/>
              <a:t>This is a review from the previous PowerPoint, to activate students</a:t>
            </a:r>
            <a:r>
              <a:rPr lang="ja-JP" altLang="en-US"/>
              <a:t>’</a:t>
            </a:r>
            <a:r>
              <a:rPr lang="en-US" altLang="ja-JP"/>
              <a:t> prior knowledge.</a:t>
            </a:r>
          </a:p>
          <a:p>
            <a:pPr marL="171450" indent="-171450">
              <a:buFontTx/>
              <a:buChar char="-"/>
            </a:pPr>
            <a:endParaRPr lang="en-US"/>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6187D31-E77F-4233-A84B-9DB503147CD6}" type="slidenum">
              <a:rPr lang="en-US" sz="1200">
                <a:latin typeface="Calibri" pitchFamily="34" charset="0"/>
              </a:rPr>
              <a:pPr eaLnBrk="1" hangingPunct="1"/>
              <a:t>2</a:t>
            </a:fld>
            <a:endParaRPr lang="en-US" sz="1200">
              <a:latin typeface="Calibri" pitchFamily="34" charset="0"/>
            </a:endParaRPr>
          </a:p>
        </p:txBody>
      </p:sp>
    </p:spTree>
    <p:extLst>
      <p:ext uri="{BB962C8B-B14F-4D97-AF65-F5344CB8AC3E}">
        <p14:creationId xmlns:p14="http://schemas.microsoft.com/office/powerpoint/2010/main" val="1714636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81C2F9B-E703-8247-9953-E732C2BD253F}" type="slidenum">
              <a:rPr lang="en-US" altLang="en-US" sz="1200"/>
              <a:pPr eaLnBrk="1" hangingPunct="1"/>
              <a:t>3</a:t>
            </a:fld>
            <a:endParaRPr lang="en-US" altLang="en-US" sz="1200"/>
          </a:p>
        </p:txBody>
      </p:sp>
      <p:sp>
        <p:nvSpPr>
          <p:cNvPr id="1843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432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953AFD9-0653-654A-AA71-D52D0D234F70}" type="slidenum">
              <a:rPr lang="en-US" altLang="en-US" sz="1200"/>
              <a:pPr eaLnBrk="1" hangingPunct="1"/>
              <a:t>6</a:t>
            </a:fld>
            <a:endParaRPr lang="en-US" altLang="en-US" sz="1200"/>
          </a:p>
        </p:txBody>
      </p:sp>
      <p:sp>
        <p:nvSpPr>
          <p:cNvPr id="378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78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297E36F-9B33-C347-ABAC-E493DAA70AD8}" type="slidenum">
              <a:rPr lang="en-US" altLang="en-US" sz="1200"/>
              <a:pPr eaLnBrk="1" hangingPunct="1"/>
              <a:t>9</a:t>
            </a:fld>
            <a:endParaRPr lang="en-US" altLang="en-US" sz="1200"/>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t>It cannot be overemphasized that energy is not MADE, but is instead </a:t>
            </a:r>
            <a:r>
              <a:rPr lang="en-US" i="1"/>
              <a:t>transformed</a:t>
            </a:r>
            <a:r>
              <a:rPr lang="en-US"/>
              <a:t> through the processes of photosynthesis and cellular respiration. Each of the </a:t>
            </a:r>
            <a:r>
              <a:rPr lang="ja-JP" altLang="en-US"/>
              <a:t>“</a:t>
            </a:r>
            <a:r>
              <a:rPr lang="en-US" altLang="ja-JP"/>
              <a:t>boxes</a:t>
            </a:r>
            <a:r>
              <a:rPr lang="ja-JP" altLang="en-US"/>
              <a:t>”</a:t>
            </a:r>
            <a:r>
              <a:rPr lang="en-US" altLang="ja-JP"/>
              <a:t> (light/ATP &amp; NADPH/organic compounds) contains </a:t>
            </a:r>
            <a:r>
              <a:rPr lang="en-US" altLang="ja-JP" i="1"/>
              <a:t>energy</a:t>
            </a:r>
            <a:r>
              <a:rPr lang="en-US" altLang="ja-JP"/>
              <a:t>, but in a different form. Photosynthesis is a process that converts energy from an </a:t>
            </a:r>
            <a:r>
              <a:rPr lang="ja-JP" altLang="en-US"/>
              <a:t>“</a:t>
            </a:r>
            <a:r>
              <a:rPr lang="en-US" altLang="ja-JP"/>
              <a:t>un-usable form</a:t>
            </a:r>
            <a:r>
              <a:rPr lang="ja-JP" altLang="en-US"/>
              <a:t>”</a:t>
            </a:r>
            <a:r>
              <a:rPr lang="en-US" altLang="ja-JP"/>
              <a:t> (light) into a </a:t>
            </a:r>
            <a:r>
              <a:rPr lang="ja-JP" altLang="en-US"/>
              <a:t>“</a:t>
            </a:r>
            <a:r>
              <a:rPr lang="en-US" altLang="ja-JP"/>
              <a:t>usable form</a:t>
            </a:r>
            <a:r>
              <a:rPr lang="ja-JP" altLang="en-US"/>
              <a:t>”</a:t>
            </a:r>
            <a:r>
              <a:rPr lang="en-US" altLang="ja-JP"/>
              <a:t> (organic compounds), and requires an intermediate step (ATP/NADPH). </a:t>
            </a:r>
          </a:p>
          <a:p>
            <a:pPr marL="171450" indent="-171450">
              <a:buFontTx/>
              <a:buChar char="-"/>
            </a:pPr>
            <a:r>
              <a:rPr lang="en-US"/>
              <a:t>This is a review from the previous PowerPoint, to activate students</a:t>
            </a:r>
            <a:r>
              <a:rPr lang="ja-JP" altLang="en-US"/>
              <a:t>’</a:t>
            </a:r>
            <a:r>
              <a:rPr lang="en-US" altLang="ja-JP"/>
              <a:t> prior knowledge.</a:t>
            </a:r>
            <a:endParaRPr lang="en-US"/>
          </a:p>
        </p:txBody>
      </p:sp>
      <p:sp>
        <p:nvSpPr>
          <p:cNvPr id="8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C050F67-DAC5-423C-A215-9A8011E94568}" type="slidenum">
              <a:rPr lang="en-US" sz="1200">
                <a:latin typeface="Calibri" pitchFamily="34" charset="0"/>
              </a:rPr>
              <a:pPr eaLnBrk="1" hangingPunct="1"/>
              <a:t>22</a:t>
            </a:fld>
            <a:endParaRPr lang="en-US" sz="1200">
              <a:latin typeface="Calibri" pitchFamily="34" charset="0"/>
            </a:endParaRPr>
          </a:p>
        </p:txBody>
      </p:sp>
    </p:spTree>
    <p:extLst>
      <p:ext uri="{BB962C8B-B14F-4D97-AF65-F5344CB8AC3E}">
        <p14:creationId xmlns:p14="http://schemas.microsoft.com/office/powerpoint/2010/main" val="1957747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789AF50-DB20-4EA1-B470-72B023DB593F}" type="slidenum">
              <a:rPr lang="en-US" sz="1200">
                <a:latin typeface="Calibri" pitchFamily="34" charset="0"/>
              </a:rPr>
              <a:pPr eaLnBrk="1" hangingPunct="1"/>
              <a:t>34</a:t>
            </a:fld>
            <a:endParaRPr lang="en-US" sz="1200">
              <a:latin typeface="Calibri" pitchFamily="34" charset="0"/>
            </a:endParaRPr>
          </a:p>
        </p:txBody>
      </p:sp>
    </p:spTree>
    <p:extLst>
      <p:ext uri="{BB962C8B-B14F-4D97-AF65-F5344CB8AC3E}">
        <p14:creationId xmlns:p14="http://schemas.microsoft.com/office/powerpoint/2010/main" val="35005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 Remember, Rubisco will join whichever compound is present in highest concentration (O</a:t>
            </a:r>
            <a:r>
              <a:rPr lang="en-US" baseline="-25000"/>
              <a:t>2</a:t>
            </a:r>
            <a:r>
              <a:rPr lang="en-US"/>
              <a:t> or CO</a:t>
            </a:r>
            <a:r>
              <a:rPr lang="en-US" baseline="-25000"/>
              <a:t>2</a:t>
            </a:r>
            <a:r>
              <a:rPr lang="en-US"/>
              <a:t>) to RuBP; by shuttling CO</a:t>
            </a:r>
            <a:r>
              <a:rPr lang="en-US" baseline="-25000"/>
              <a:t>2</a:t>
            </a:r>
            <a:r>
              <a:rPr lang="en-US"/>
              <a:t> into the bundle-sheath cells from which CO</a:t>
            </a:r>
            <a:r>
              <a:rPr lang="en-US" baseline="-25000"/>
              <a:t>2</a:t>
            </a:r>
            <a:r>
              <a:rPr lang="en-US"/>
              <a:t> cannot escape, the concentration of CO</a:t>
            </a:r>
            <a:r>
              <a:rPr lang="en-US" baseline="-25000"/>
              <a:t>2</a:t>
            </a:r>
            <a:r>
              <a:rPr lang="en-US"/>
              <a:t> is increased, which leads to the joining of CO</a:t>
            </a:r>
            <a:r>
              <a:rPr lang="en-US" baseline="-25000"/>
              <a:t>2</a:t>
            </a:r>
            <a:r>
              <a:rPr lang="en-US"/>
              <a:t> to RuBP and the resultant production of organic compounds through the Calvin Cycle. </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F616C13-A195-4B92-B04A-44C86A7BAF99}" type="slidenum">
              <a:rPr lang="en-US" sz="1200">
                <a:latin typeface="Calibri" pitchFamily="34" charset="0"/>
              </a:rPr>
              <a:pPr eaLnBrk="1" hangingPunct="1"/>
              <a:t>35</a:t>
            </a:fld>
            <a:endParaRPr lang="en-US" sz="1200">
              <a:latin typeface="Calibri" pitchFamily="34" charset="0"/>
            </a:endParaRPr>
          </a:p>
        </p:txBody>
      </p:sp>
    </p:spTree>
    <p:extLst>
      <p:ext uri="{BB962C8B-B14F-4D97-AF65-F5344CB8AC3E}">
        <p14:creationId xmlns:p14="http://schemas.microsoft.com/office/powerpoint/2010/main" val="294702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7B33C7-8C85-446B-A8CF-A9AFAE557C38}" type="datetimeFigureOut">
              <a:rPr lang="en-US" smtClean="0"/>
              <a:pPr/>
              <a:t>4/18/22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B33C7-8C85-446B-A8CF-A9AFAE557C38}" type="datetimeFigureOut">
              <a:rPr lang="en-US" smtClean="0"/>
              <a:pPr/>
              <a:t>4/18/22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B33C7-8C85-446B-A8CF-A9AFAE557C38}" type="datetimeFigureOut">
              <a:rPr lang="en-US" smtClean="0"/>
              <a:pPr/>
              <a:t>4/18/22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B33C7-8C85-446B-A8CF-A9AFAE557C38}" type="datetimeFigureOut">
              <a:rPr lang="en-US" smtClean="0"/>
              <a:pPr/>
              <a:t>4/18/22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7B33C7-8C85-446B-A8CF-A9AFAE557C38}" type="datetimeFigureOut">
              <a:rPr lang="en-US" smtClean="0"/>
              <a:pPr/>
              <a:t>4/18/22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7B33C7-8C85-446B-A8CF-A9AFAE557C38}" type="datetimeFigureOut">
              <a:rPr lang="en-US" smtClean="0"/>
              <a:pPr/>
              <a:t>4/18/22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7B33C7-8C85-446B-A8CF-A9AFAE557C38}" type="datetimeFigureOut">
              <a:rPr lang="en-US" smtClean="0"/>
              <a:pPr/>
              <a:t>4/18/22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7B33C7-8C85-446B-A8CF-A9AFAE557C38}" type="datetimeFigureOut">
              <a:rPr lang="en-US" smtClean="0"/>
              <a:pPr/>
              <a:t>4/18/22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B33C7-8C85-446B-A8CF-A9AFAE557C38}" type="datetimeFigureOut">
              <a:rPr lang="en-US" smtClean="0"/>
              <a:pPr/>
              <a:t>4/18/22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7B33C7-8C85-446B-A8CF-A9AFAE557C38}" type="datetimeFigureOut">
              <a:rPr lang="en-US" smtClean="0"/>
              <a:pPr/>
              <a:t>4/18/22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7B33C7-8C85-446B-A8CF-A9AFAE557C38}" type="datetimeFigureOut">
              <a:rPr lang="en-US" smtClean="0"/>
              <a:pPr/>
              <a:t>4/18/22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B33C7-8C85-446B-A8CF-A9AFAE557C38}" type="datetimeFigureOut">
              <a:rPr lang="en-US" smtClean="0"/>
              <a:pPr/>
              <a:t>4/18/22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A2515-ADE8-47C2-AAE7-A5074F740E8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customXml" Target="../ink/ink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3" Type="http://schemas.openxmlformats.org/officeDocument/2006/relationships/customXml" Target="../ink/ink8.xml"/><Relationship Id="rId18" Type="http://schemas.openxmlformats.org/officeDocument/2006/relationships/image" Target="../media/image250.png"/><Relationship Id="rId26" Type="http://schemas.openxmlformats.org/officeDocument/2006/relationships/image" Target="../media/image290.png"/><Relationship Id="rId39" Type="http://schemas.openxmlformats.org/officeDocument/2006/relationships/customXml" Target="../ink/ink21.xml"/><Relationship Id="rId21" Type="http://schemas.openxmlformats.org/officeDocument/2006/relationships/customXml" Target="../ink/ink12.xml"/><Relationship Id="rId34" Type="http://schemas.openxmlformats.org/officeDocument/2006/relationships/image" Target="../media/image33.png"/><Relationship Id="rId42" Type="http://schemas.openxmlformats.org/officeDocument/2006/relationships/image" Target="../media/image37.png"/><Relationship Id="rId47" Type="http://schemas.openxmlformats.org/officeDocument/2006/relationships/customXml" Target="../ink/ink25.xml"/><Relationship Id="rId50" Type="http://schemas.openxmlformats.org/officeDocument/2006/relationships/image" Target="../media/image41.png"/><Relationship Id="rId55" Type="http://schemas.openxmlformats.org/officeDocument/2006/relationships/customXml" Target="../ink/ink29.xml"/><Relationship Id="rId63" Type="http://schemas.openxmlformats.org/officeDocument/2006/relationships/customXml" Target="../ink/ink33.xml"/><Relationship Id="rId2" Type="http://schemas.openxmlformats.org/officeDocument/2006/relationships/image" Target="../media/image29.png"/><Relationship Id="rId16" Type="http://schemas.openxmlformats.org/officeDocument/2006/relationships/image" Target="../media/image240.png"/><Relationship Id="rId29" Type="http://schemas.openxmlformats.org/officeDocument/2006/relationships/customXml" Target="../ink/ink16.xml"/><Relationship Id="rId11" Type="http://schemas.openxmlformats.org/officeDocument/2006/relationships/customXml" Target="../ink/ink7.xml"/><Relationship Id="rId24" Type="http://schemas.openxmlformats.org/officeDocument/2006/relationships/image" Target="../media/image280.png"/><Relationship Id="rId32" Type="http://schemas.openxmlformats.org/officeDocument/2006/relationships/image" Target="../media/image32.png"/><Relationship Id="rId37" Type="http://schemas.openxmlformats.org/officeDocument/2006/relationships/customXml" Target="../ink/ink20.xml"/><Relationship Id="rId40" Type="http://schemas.openxmlformats.org/officeDocument/2006/relationships/image" Target="../media/image36.png"/><Relationship Id="rId45" Type="http://schemas.openxmlformats.org/officeDocument/2006/relationships/customXml" Target="../ink/ink24.xml"/><Relationship Id="rId53" Type="http://schemas.openxmlformats.org/officeDocument/2006/relationships/customXml" Target="../ink/ink28.xml"/><Relationship Id="rId58" Type="http://schemas.openxmlformats.org/officeDocument/2006/relationships/image" Target="../media/image45.png"/><Relationship Id="rId61" Type="http://schemas.openxmlformats.org/officeDocument/2006/relationships/customXml" Target="../ink/ink32.xml"/><Relationship Id="rId19" Type="http://schemas.openxmlformats.org/officeDocument/2006/relationships/customXml" Target="../ink/ink11.xml"/><Relationship Id="rId14" Type="http://schemas.openxmlformats.org/officeDocument/2006/relationships/image" Target="../media/image230.png"/><Relationship Id="rId22" Type="http://schemas.openxmlformats.org/officeDocument/2006/relationships/image" Target="../media/image270.png"/><Relationship Id="rId27" Type="http://schemas.openxmlformats.org/officeDocument/2006/relationships/customXml" Target="../ink/ink15.xml"/><Relationship Id="rId30" Type="http://schemas.openxmlformats.org/officeDocument/2006/relationships/image" Target="../media/image31.png"/><Relationship Id="rId35" Type="http://schemas.openxmlformats.org/officeDocument/2006/relationships/customXml" Target="../ink/ink19.xml"/><Relationship Id="rId43" Type="http://schemas.openxmlformats.org/officeDocument/2006/relationships/customXml" Target="../ink/ink23.xml"/><Relationship Id="rId48" Type="http://schemas.openxmlformats.org/officeDocument/2006/relationships/image" Target="../media/image40.png"/><Relationship Id="rId56" Type="http://schemas.openxmlformats.org/officeDocument/2006/relationships/image" Target="../media/image44.png"/><Relationship Id="rId64" Type="http://schemas.openxmlformats.org/officeDocument/2006/relationships/image" Target="../media/image48.png"/><Relationship Id="rId51" Type="http://schemas.openxmlformats.org/officeDocument/2006/relationships/customXml" Target="../ink/ink27.xml"/><Relationship Id="rId3" Type="http://schemas.openxmlformats.org/officeDocument/2006/relationships/customXml" Target="../ink/ink6.xml"/><Relationship Id="rId12" Type="http://schemas.openxmlformats.org/officeDocument/2006/relationships/image" Target="../media/image220.png"/><Relationship Id="rId17" Type="http://schemas.openxmlformats.org/officeDocument/2006/relationships/customXml" Target="../ink/ink10.xml"/><Relationship Id="rId25" Type="http://schemas.openxmlformats.org/officeDocument/2006/relationships/customXml" Target="../ink/ink14.xml"/><Relationship Id="rId33" Type="http://schemas.openxmlformats.org/officeDocument/2006/relationships/customXml" Target="../ink/ink18.xml"/><Relationship Id="rId38" Type="http://schemas.openxmlformats.org/officeDocument/2006/relationships/image" Target="../media/image35.png"/><Relationship Id="rId46" Type="http://schemas.openxmlformats.org/officeDocument/2006/relationships/image" Target="../media/image39.png"/><Relationship Id="rId59" Type="http://schemas.openxmlformats.org/officeDocument/2006/relationships/customXml" Target="../ink/ink31.xml"/><Relationship Id="rId20" Type="http://schemas.openxmlformats.org/officeDocument/2006/relationships/image" Target="../media/image260.png"/><Relationship Id="rId41" Type="http://schemas.openxmlformats.org/officeDocument/2006/relationships/customXml" Target="../ink/ink22.xml"/><Relationship Id="rId54" Type="http://schemas.openxmlformats.org/officeDocument/2006/relationships/image" Target="../media/image43.png"/><Relationship Id="rId62" Type="http://schemas.openxmlformats.org/officeDocument/2006/relationships/image" Target="../media/image47.png"/><Relationship Id="rId1" Type="http://schemas.openxmlformats.org/officeDocument/2006/relationships/slideLayout" Target="../slideLayouts/slideLayout7.xml"/><Relationship Id="rId15" Type="http://schemas.openxmlformats.org/officeDocument/2006/relationships/customXml" Target="../ink/ink9.xml"/><Relationship Id="rId23" Type="http://schemas.openxmlformats.org/officeDocument/2006/relationships/customXml" Target="../ink/ink13.xml"/><Relationship Id="rId28" Type="http://schemas.openxmlformats.org/officeDocument/2006/relationships/image" Target="../media/image300.png"/><Relationship Id="rId36" Type="http://schemas.openxmlformats.org/officeDocument/2006/relationships/image" Target="../media/image34.png"/><Relationship Id="rId49" Type="http://schemas.openxmlformats.org/officeDocument/2006/relationships/customXml" Target="../ink/ink26.xml"/><Relationship Id="rId57" Type="http://schemas.openxmlformats.org/officeDocument/2006/relationships/customXml" Target="../ink/ink30.xml"/><Relationship Id="rId10" Type="http://schemas.openxmlformats.org/officeDocument/2006/relationships/image" Target="../media/image210.png"/><Relationship Id="rId31" Type="http://schemas.openxmlformats.org/officeDocument/2006/relationships/customXml" Target="../ink/ink17.xml"/><Relationship Id="rId44" Type="http://schemas.openxmlformats.org/officeDocument/2006/relationships/image" Target="../media/image38.png"/><Relationship Id="rId52" Type="http://schemas.openxmlformats.org/officeDocument/2006/relationships/image" Target="../media/image42.png"/><Relationship Id="rId60"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753" y="152400"/>
            <a:ext cx="7016231" cy="990600"/>
          </a:xfrm>
        </p:spPr>
        <p:style>
          <a:lnRef idx="2">
            <a:schemeClr val="accent3">
              <a:shade val="50000"/>
            </a:schemeClr>
          </a:lnRef>
          <a:fillRef idx="1">
            <a:schemeClr val="accent3"/>
          </a:fillRef>
          <a:effectRef idx="0">
            <a:schemeClr val="accent3"/>
          </a:effectRef>
          <a:fontRef idx="minor">
            <a:schemeClr val="lt1"/>
          </a:fontRef>
        </p:style>
        <p:txBody>
          <a:bodyPr/>
          <a:lstStyle/>
          <a:p>
            <a:pPr rtl="1"/>
            <a:r>
              <a:rPr lang="ar-IQ" b="1" dirty="0">
                <a:solidFill>
                  <a:schemeClr val="tx2"/>
                </a:solidFill>
              </a:rPr>
              <a:t>البناء الضوئي</a:t>
            </a:r>
            <a:r>
              <a:rPr lang="en-US" b="1" dirty="0">
                <a:solidFill>
                  <a:schemeClr val="tx2"/>
                </a:solidFill>
              </a:rPr>
              <a:t>Photosynthesis </a:t>
            </a:r>
          </a:p>
        </p:txBody>
      </p:sp>
      <p:sp>
        <p:nvSpPr>
          <p:cNvPr id="3" name="Content Placeholder 2"/>
          <p:cNvSpPr>
            <a:spLocks noGrp="1"/>
          </p:cNvSpPr>
          <p:nvPr>
            <p:ph idx="1"/>
          </p:nvPr>
        </p:nvSpPr>
        <p:spPr>
          <a:xfrm>
            <a:off x="452411" y="1143000"/>
            <a:ext cx="8239177" cy="5562600"/>
          </a:xfrm>
        </p:spPr>
        <p:style>
          <a:lnRef idx="1">
            <a:schemeClr val="accent5"/>
          </a:lnRef>
          <a:fillRef idx="2">
            <a:schemeClr val="accent5"/>
          </a:fillRef>
          <a:effectRef idx="1">
            <a:schemeClr val="accent5"/>
          </a:effectRef>
          <a:fontRef idx="minor">
            <a:schemeClr val="dk1"/>
          </a:fontRef>
        </p:style>
        <p:txBody>
          <a:bodyPr>
            <a:normAutofit/>
          </a:bodyPr>
          <a:lstStyle/>
          <a:p>
            <a:pPr algn="justLow" rtl="1">
              <a:buNone/>
            </a:pPr>
            <a:r>
              <a:rPr lang="ar-IQ" dirty="0"/>
              <a:t>تع</a:t>
            </a:r>
            <a:r>
              <a:rPr lang="ar-IQ" dirty="0">
                <a:solidFill>
                  <a:srgbClr val="002060"/>
                </a:solidFill>
              </a:rPr>
              <a:t>تمد الحياة على الأرض على الطاقة المستمدة من الشمس</a:t>
            </a:r>
            <a:r>
              <a:rPr lang="ar-SA" dirty="0">
                <a:solidFill>
                  <a:srgbClr val="002060"/>
                </a:solidFill>
              </a:rPr>
              <a:t>، </a:t>
            </a:r>
            <a:r>
              <a:rPr lang="ar-IQ" dirty="0">
                <a:solidFill>
                  <a:srgbClr val="002060"/>
                </a:solidFill>
              </a:rPr>
              <a:t> وعملية البناء الضوئي هي العملية الوحيدة التي يمكن لها ان تستفيد من هذه الطاقة.</a:t>
            </a:r>
            <a:endParaRPr lang="ar-SA" dirty="0">
              <a:solidFill>
                <a:srgbClr val="002060"/>
              </a:solidFill>
            </a:endParaRPr>
          </a:p>
          <a:p>
            <a:pPr algn="justLow" rtl="1">
              <a:buNone/>
            </a:pPr>
            <a:r>
              <a:rPr lang="ar-IQ" dirty="0">
                <a:solidFill>
                  <a:srgbClr val="002060"/>
                </a:solidFill>
              </a:rPr>
              <a:t>ويعني مصطلح بناء ضوئي بناء باستعمال الضوء اذ ان</a:t>
            </a:r>
            <a:r>
              <a:rPr lang="ar-SA" dirty="0">
                <a:solidFill>
                  <a:srgbClr val="002060"/>
                </a:solidFill>
              </a:rPr>
              <a:t> </a:t>
            </a:r>
            <a:r>
              <a:rPr lang="ar-IQ" dirty="0">
                <a:solidFill>
                  <a:srgbClr val="002060"/>
                </a:solidFill>
              </a:rPr>
              <a:t>الكائنات التي تؤدي العملية تستخدم الطاقة الشمسية لبناء مركبات عضوية وان الطاقة المخزونة في تلك الجزيئات يمكن ان تستغل فيما بعد لتسهيل العمليات الحيوية في النبات كما انها تستثمر من قبل الكائنات الاخرى.</a:t>
            </a:r>
          </a:p>
          <a:p>
            <a:pPr algn="justLow" rtl="1">
              <a:buNone/>
            </a:pPr>
            <a:r>
              <a:rPr lang="ar-IQ" sz="2400" b="1" dirty="0">
                <a:solidFill>
                  <a:srgbClr val="002060"/>
                </a:solidFill>
              </a:rPr>
              <a:t>إن عناصر البناء الضوئي معروفة ومتوفرة في البيئة وهي</a:t>
            </a:r>
            <a:r>
              <a:rPr lang="ar-SA" sz="2400" b="1" dirty="0">
                <a:solidFill>
                  <a:srgbClr val="002060"/>
                </a:solidFill>
              </a:rPr>
              <a:t> </a:t>
            </a:r>
            <a:r>
              <a:rPr lang="ar-IQ" sz="2400" b="1" dirty="0">
                <a:solidFill>
                  <a:srgbClr val="002060"/>
                </a:solidFill>
              </a:rPr>
              <a:t>الماء وثنائي أوكسيد الكربون وبمساعدة الضوء والكلوروفيل</a:t>
            </a:r>
            <a:r>
              <a:rPr lang="en-US" sz="2400" b="1" dirty="0">
                <a:solidFill>
                  <a:srgbClr val="002060"/>
                </a:solidFill>
              </a:rPr>
              <a:t> </a:t>
            </a:r>
            <a:r>
              <a:rPr lang="ar-IQ" sz="2400" b="1" dirty="0">
                <a:solidFill>
                  <a:srgbClr val="002060"/>
                </a:solidFill>
              </a:rPr>
              <a:t> وفق </a:t>
            </a:r>
            <a:r>
              <a:rPr lang="ar-IQ" sz="2400" b="1" dirty="0"/>
              <a:t>المعادلة:</a:t>
            </a:r>
            <a:endParaRPr lang="en-US" sz="2400" b="1" dirty="0">
              <a:solidFill>
                <a:srgbClr val="00206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20819" cy="6629400"/>
          </a:xfrm>
        </p:spPr>
        <p:style>
          <a:lnRef idx="1">
            <a:schemeClr val="accent5"/>
          </a:lnRef>
          <a:fillRef idx="2">
            <a:schemeClr val="accent5"/>
          </a:fillRef>
          <a:effectRef idx="1">
            <a:schemeClr val="accent5"/>
          </a:effectRef>
          <a:fontRef idx="minor">
            <a:schemeClr val="dk1"/>
          </a:fontRef>
        </p:style>
        <p:txBody>
          <a:bodyPr>
            <a:normAutofit lnSpcReduction="10000"/>
          </a:bodyPr>
          <a:lstStyle/>
          <a:p>
            <a:pPr algn="r" rtl="1">
              <a:buNone/>
            </a:pPr>
            <a:r>
              <a:rPr lang="ar-IQ" sz="3600" b="1" u="sng" dirty="0">
                <a:solidFill>
                  <a:srgbClr val="FF0000"/>
                </a:solidFill>
              </a:rPr>
              <a:t>صبغات البناء الضوئي</a:t>
            </a:r>
            <a:r>
              <a:rPr lang="en-US" sz="3600" b="1" u="sng" dirty="0">
                <a:solidFill>
                  <a:srgbClr val="FF0000"/>
                </a:solidFill>
              </a:rPr>
              <a:t>Photosynthetic Pigments </a:t>
            </a:r>
            <a:endParaRPr lang="ar-IQ" sz="3600" b="1" u="sng" dirty="0">
              <a:solidFill>
                <a:srgbClr val="FF0000"/>
              </a:solidFill>
            </a:endParaRPr>
          </a:p>
          <a:p>
            <a:pPr algn="r" rtl="1">
              <a:buNone/>
            </a:pPr>
            <a:r>
              <a:rPr lang="ar-IQ" b="1" dirty="0">
                <a:solidFill>
                  <a:srgbClr val="002060"/>
                </a:solidFill>
              </a:rPr>
              <a:t>تقوم صبغات البناء الضوئي بدور رئيس في عملية البناء الضوئي إذ إنها تمتص الطاقة الشمسية وتوجد هذه الصبغات في البلاستيدات الخضراء كما يوجد أكثر من نوع منها ويؤدي كل نوع وظيفة محددة.</a:t>
            </a:r>
          </a:p>
          <a:p>
            <a:pPr algn="r" rtl="1">
              <a:buNone/>
            </a:pPr>
            <a:r>
              <a:rPr lang="ar-IQ" b="1" dirty="0">
                <a:solidFill>
                  <a:srgbClr val="002060"/>
                </a:solidFill>
              </a:rPr>
              <a:t>1- الصبغات الرئيسة: وهي الكلوروفيلات</a:t>
            </a:r>
            <a:r>
              <a:rPr lang="ar-SA" b="1" dirty="0">
                <a:solidFill>
                  <a:srgbClr val="002060"/>
                </a:solidFill>
              </a:rPr>
              <a:t> وأهمها كلوروفيل </a:t>
            </a:r>
            <a:r>
              <a:rPr lang="en-US" b="1" dirty="0">
                <a:solidFill>
                  <a:srgbClr val="002060"/>
                </a:solidFill>
              </a:rPr>
              <a:t>A</a:t>
            </a:r>
            <a:r>
              <a:rPr lang="ar-SA" b="1" dirty="0">
                <a:solidFill>
                  <a:srgbClr val="002060"/>
                </a:solidFill>
              </a:rPr>
              <a:t> الذي( يعتبر حاليا لوحده الصبغة الرئيسة)</a:t>
            </a:r>
            <a:r>
              <a:rPr lang="ar-IQ" b="1" dirty="0">
                <a:solidFill>
                  <a:srgbClr val="002060"/>
                </a:solidFill>
              </a:rPr>
              <a:t> وتكون خضر وتوجد في النباتات والطحالب والبكتريا ويمكن تمييز تسعة أنواع منها(ماهي؟وماهي الأنواع الأكثر شيوعا بينها؟ وماهي الفروق بينها؟).</a:t>
            </a:r>
          </a:p>
          <a:p>
            <a:pPr algn="r" rtl="1">
              <a:buNone/>
            </a:pPr>
            <a:r>
              <a:rPr lang="ar-IQ" b="1" dirty="0">
                <a:solidFill>
                  <a:srgbClr val="002060"/>
                </a:solidFill>
              </a:rPr>
              <a:t>2- الصبغات المساعدة: وهي التي تساعد في عملية البناء الضوئي ويكون لها دور مهم فيها وتوجد في النباتات والطحالب </a:t>
            </a:r>
            <a:r>
              <a:rPr lang="ar-SA" b="1" dirty="0">
                <a:solidFill>
                  <a:srgbClr val="002060"/>
                </a:solidFill>
              </a:rPr>
              <a:t>والبكتريا</a:t>
            </a:r>
            <a:r>
              <a:rPr lang="ar-IQ" b="1" dirty="0">
                <a:solidFill>
                  <a:srgbClr val="002060"/>
                </a:solidFill>
              </a:rPr>
              <a:t> الخضر- المزرقة.(ماهي انواعها ووظائفها؟). </a:t>
            </a:r>
            <a:endParaRPr lang="en-US" b="1" dirty="0">
              <a:solidFill>
                <a:srgbClr val="00206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6A770AE-70F0-2943-81E2-FB82B8959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86" y="955124"/>
            <a:ext cx="7861405" cy="5300414"/>
          </a:xfrm>
          <a:prstGeom prst="rect">
            <a:avLst/>
          </a:prstGeom>
        </p:spPr>
      </p:pic>
    </p:spTree>
    <p:extLst>
      <p:ext uri="{BB962C8B-B14F-4D97-AF65-F5344CB8AC3E}">
        <p14:creationId xmlns:p14="http://schemas.microsoft.com/office/powerpoint/2010/main" val="1356404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A7B89B5-21A5-6D49-AA4D-5198756F6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74" y="1731818"/>
            <a:ext cx="2637839" cy="3552295"/>
          </a:xfrm>
          <a:prstGeom prst="rect">
            <a:avLst/>
          </a:prstGeom>
        </p:spPr>
      </p:pic>
      <p:cxnSp>
        <p:nvCxnSpPr>
          <p:cNvPr id="26" name="Straight Connector 1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E22AD603-2E3F-DC44-B252-93CB77452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007" y="2116900"/>
            <a:ext cx="2653008" cy="2774174"/>
          </a:xfrm>
          <a:prstGeom prst="rect">
            <a:avLst/>
          </a:prstGeom>
        </p:spPr>
      </p:pic>
      <p:cxnSp>
        <p:nvCxnSpPr>
          <p:cNvPr id="27" name="Straight Connector 2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694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565CF73C-40D2-AD41-939D-3EEED151E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1752" y="1731817"/>
            <a:ext cx="2637840" cy="3552295"/>
          </a:xfrm>
          <a:prstGeom prst="rect">
            <a:avLst/>
          </a:prstGeom>
        </p:spPr>
      </p:pic>
    </p:spTree>
    <p:extLst>
      <p:ext uri="{BB962C8B-B14F-4D97-AF65-F5344CB8AC3E}">
        <p14:creationId xmlns:p14="http://schemas.microsoft.com/office/powerpoint/2010/main" val="3008242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26D6B7E-7176-D34A-B152-0C183FA235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2409" y="1600200"/>
            <a:ext cx="4559181" cy="4525963"/>
          </a:xfrm>
        </p:spPr>
      </p:pic>
      <p:pic>
        <p:nvPicPr>
          <p:cNvPr id="2050" name="Picture 2"/>
          <p:cNvPicPr>
            <a:picLocks noChangeAspect="1" noChangeArrowheads="1"/>
          </p:cNvPicPr>
          <p:nvPr/>
        </p:nvPicPr>
        <p:blipFill>
          <a:blip r:embed="rId3" cstate="print"/>
          <a:srcRect/>
          <a:stretch>
            <a:fillRect/>
          </a:stretch>
        </p:blipFill>
        <p:spPr bwMode="auto">
          <a:xfrm>
            <a:off x="766198" y="493306"/>
            <a:ext cx="7920602" cy="605989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FA6ED8-18ED-7D44-A5D2-87A5EBED3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588" y="482809"/>
            <a:ext cx="7378594" cy="2946191"/>
          </a:xfrm>
          <a:prstGeom prst="rect">
            <a:avLst/>
          </a:prstGeom>
        </p:spPr>
      </p:pic>
      <p:pic>
        <p:nvPicPr>
          <p:cNvPr id="9" name="Picture 7">
            <a:extLst>
              <a:ext uri="{FF2B5EF4-FFF2-40B4-BE49-F238E27FC236}">
                <a16:creationId xmlns:a16="http://schemas.microsoft.com/office/drawing/2014/main" id="{8183F675-B103-2543-97F6-21D4030F6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588" y="3429000"/>
            <a:ext cx="7378594" cy="2686942"/>
          </a:xfrm>
          <a:prstGeom prst="rect">
            <a:avLst/>
          </a:prstGeom>
        </p:spPr>
      </p:pic>
    </p:spTree>
    <p:extLst>
      <p:ext uri="{BB962C8B-B14F-4D97-AF65-F5344CB8AC3E}">
        <p14:creationId xmlns:p14="http://schemas.microsoft.com/office/powerpoint/2010/main" val="503027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0B080F92-EFDE-C147-BCE4-95BCB9BDE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289" y="650743"/>
            <a:ext cx="7924379" cy="5636281"/>
          </a:xfrm>
          <a:prstGeom prst="rect">
            <a:avLst/>
          </a:prstGeom>
        </p:spPr>
      </p:pic>
    </p:spTree>
    <p:extLst>
      <p:ext uri="{BB962C8B-B14F-4D97-AF65-F5344CB8AC3E}">
        <p14:creationId xmlns:p14="http://schemas.microsoft.com/office/powerpoint/2010/main" val="3673261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B1666F50-6095-4843-9CBC-C31FB423C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074" y="734711"/>
            <a:ext cx="7347108" cy="5048511"/>
          </a:xfrm>
          <a:prstGeom prst="rect">
            <a:avLst/>
          </a:prstGeom>
        </p:spPr>
      </p:pic>
    </p:spTree>
    <p:extLst>
      <p:ext uri="{BB962C8B-B14F-4D97-AF65-F5344CB8AC3E}">
        <p14:creationId xmlns:p14="http://schemas.microsoft.com/office/powerpoint/2010/main" val="563632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E658A0-D390-AB45-A4D2-771785BF86DB}"/>
              </a:ext>
            </a:extLst>
          </p:cNvPr>
          <p:cNvSpPr>
            <a:spLocks noGrp="1"/>
          </p:cNvSpPr>
          <p:nvPr>
            <p:ph idx="1"/>
          </p:nvPr>
        </p:nvSpPr>
        <p:spPr>
          <a:xfrm>
            <a:off x="348313" y="1054100"/>
            <a:ext cx="8447374" cy="4749800"/>
          </a:xfrm>
        </p:spPr>
        <p:txBody>
          <a:bodyPr/>
          <a:lstStyle/>
          <a:p>
            <a:pPr marL="0" indent="0" algn="r">
              <a:buNone/>
            </a:pPr>
            <a:r>
              <a:rPr lang="ar-SA" dirty="0">
                <a:ln w="0"/>
                <a:effectLst>
                  <a:outerShdw blurRad="38100" dist="19050" dir="2700000" algn="tl" rotWithShape="0">
                    <a:schemeClr val="dk1">
                      <a:alpha val="40000"/>
                    </a:schemeClr>
                  </a:outerShdw>
                </a:effectLst>
                <a:cs typeface="+mj-cs"/>
              </a:rPr>
              <a:t>كم نوع من الأنظمة الضوئية ؟ </a:t>
            </a:r>
          </a:p>
          <a:p>
            <a:pPr marL="0" indent="0" algn="r">
              <a:buNone/>
            </a:pPr>
            <a:r>
              <a:rPr lang="ar-SA" sz="2000" b="1" dirty="0">
                <a:ln w="0"/>
                <a:effectLst>
                  <a:outerShdw blurRad="38100" dist="19050" dir="2700000" algn="tl" rotWithShape="0">
                    <a:schemeClr val="dk1">
                      <a:alpha val="40000"/>
                    </a:schemeClr>
                  </a:outerShdw>
                </a:effectLst>
                <a:cs typeface="+mj-cs"/>
              </a:rPr>
              <a:t>هنالك نوعان إثنان من الأنظمة الضوئية التي تتواجد في أغشية الثايلوكويد.</a:t>
            </a:r>
          </a:p>
          <a:p>
            <a:pPr marL="0" indent="0" algn="r">
              <a:buNone/>
            </a:pPr>
            <a:r>
              <a:rPr lang="ar-SA" sz="2000" dirty="0">
                <a:ln w="0"/>
                <a:solidFill>
                  <a:srgbClr val="FF0000"/>
                </a:solidFill>
                <a:effectLst>
                  <a:outerShdw blurRad="38100" dist="19050" dir="2700000" algn="tl" rotWithShape="0">
                    <a:schemeClr val="dk1">
                      <a:alpha val="40000"/>
                    </a:schemeClr>
                  </a:outerShdw>
                </a:effectLst>
                <a:cs typeface="+mj-cs"/>
              </a:rPr>
              <a:t>ملاحظة// تمت تسميتها حسب تأريخ اكتشافها، وليس حسب وظيفتها.</a:t>
            </a:r>
          </a:p>
          <a:p>
            <a:pPr marL="0" indent="0" algn="r" rtl="1">
              <a:buNone/>
            </a:pPr>
            <a:r>
              <a:rPr lang="ar-SA" sz="2200" u="sng" dirty="0">
                <a:ln w="0"/>
                <a:effectLst>
                  <a:outerShdw blurRad="38100" dist="19050" dir="2700000" algn="tl" rotWithShape="0">
                    <a:schemeClr val="dk1">
                      <a:alpha val="40000"/>
                    </a:schemeClr>
                  </a:outerShdw>
                </a:effectLst>
                <a:cs typeface="+mj-cs"/>
              </a:rPr>
              <a:t>النظام الضوئي الثاني</a:t>
            </a:r>
            <a:r>
              <a:rPr lang="en-US" sz="2200" u="sng" dirty="0">
                <a:ln w="0"/>
                <a:effectLst>
                  <a:outerShdw blurRad="38100" dist="19050" dir="2700000" algn="tl" rotWithShape="0">
                    <a:schemeClr val="dk1">
                      <a:alpha val="40000"/>
                    </a:schemeClr>
                  </a:outerShdw>
                </a:effectLst>
                <a:cs typeface="+mj-cs"/>
              </a:rPr>
              <a:t>photosystem II (PSll</a:t>
            </a:r>
            <a:r>
              <a:rPr lang="en-US" sz="2200" dirty="0">
                <a:ln w="0"/>
                <a:effectLst>
                  <a:outerShdw blurRad="38100" dist="19050" dir="2700000" algn="tl" rotWithShape="0">
                    <a:schemeClr val="dk1">
                      <a:alpha val="40000"/>
                    </a:schemeClr>
                  </a:outerShdw>
                </a:effectLst>
                <a:cs typeface="+mj-cs"/>
              </a:rPr>
              <a:t>)</a:t>
            </a:r>
            <a:r>
              <a:rPr lang="ar-SA" sz="2200" dirty="0">
                <a:ln w="0"/>
                <a:effectLst>
                  <a:outerShdw blurRad="38100" dist="19050" dir="2700000" algn="tl" rotWithShape="0">
                    <a:schemeClr val="dk1">
                      <a:alpha val="40000"/>
                    </a:schemeClr>
                  </a:outerShdw>
                </a:effectLst>
                <a:cs typeface="+mj-cs"/>
              </a:rPr>
              <a:t> وهو مركز تفاعل ضوئي يحوي جزيئات </a:t>
            </a:r>
            <a:r>
              <a:rPr lang="en-US" sz="2200" dirty="0">
                <a:ln w="0"/>
                <a:effectLst>
                  <a:outerShdw blurRad="38100" dist="19050" dir="2700000" algn="tl" rotWithShape="0">
                    <a:schemeClr val="dk1">
                      <a:alpha val="40000"/>
                    </a:schemeClr>
                  </a:outerShdw>
                </a:effectLst>
                <a:cs typeface="+mj-cs"/>
              </a:rPr>
              <a:t>Chlo.a</a:t>
            </a:r>
            <a:r>
              <a:rPr lang="ar-SA" sz="2200" dirty="0">
                <a:ln w="0"/>
                <a:effectLst>
                  <a:outerShdw blurRad="38100" dist="19050" dir="2700000" algn="tl" rotWithShape="0">
                    <a:schemeClr val="dk1">
                      <a:alpha val="40000"/>
                    </a:schemeClr>
                  </a:outerShdw>
                </a:effectLst>
                <a:cs typeface="+mj-cs"/>
              </a:rPr>
              <a:t> ويمتلك اعلى قمة امتصاص</a:t>
            </a:r>
            <a:r>
              <a:rPr lang="el-GR" sz="2200" dirty="0">
                <a:ln w="0"/>
                <a:effectLst>
                  <a:outerShdw blurRad="38100" dist="19050" dir="2700000" algn="tl" rotWithShape="0">
                    <a:schemeClr val="dk1">
                      <a:alpha val="40000"/>
                    </a:schemeClr>
                  </a:outerShdw>
                </a:effectLst>
                <a:cs typeface="+mj-cs"/>
              </a:rPr>
              <a:t>λ</a:t>
            </a:r>
            <a:r>
              <a:rPr lang="en-US" sz="2200" baseline="-25000" dirty="0">
                <a:ln w="0"/>
                <a:effectLst>
                  <a:outerShdw blurRad="38100" dist="19050" dir="2700000" algn="tl" rotWithShape="0">
                    <a:schemeClr val="dk1">
                      <a:alpha val="40000"/>
                    </a:schemeClr>
                  </a:outerShdw>
                </a:effectLst>
                <a:cs typeface="+mj-cs"/>
              </a:rPr>
              <a:t>max</a:t>
            </a:r>
            <a:r>
              <a:rPr lang="en-US" sz="2200" dirty="0">
                <a:ln w="0"/>
                <a:effectLst>
                  <a:outerShdw blurRad="38100" dist="19050" dir="2700000" algn="tl" rotWithShape="0">
                    <a:schemeClr val="dk1">
                      <a:alpha val="40000"/>
                    </a:schemeClr>
                  </a:outerShdw>
                </a:effectLst>
                <a:cs typeface="+mj-cs"/>
              </a:rPr>
              <a:t>)</a:t>
            </a:r>
            <a:r>
              <a:rPr lang="ar-SA" sz="2200" dirty="0">
                <a:ln w="0"/>
                <a:effectLst>
                  <a:outerShdw blurRad="38100" dist="19050" dir="2700000" algn="tl" rotWithShape="0">
                    <a:schemeClr val="dk1">
                      <a:alpha val="40000"/>
                    </a:schemeClr>
                  </a:outerShdw>
                </a:effectLst>
                <a:cs typeface="+mj-cs"/>
              </a:rPr>
              <a:t> ) عند طول موجي </a:t>
            </a:r>
            <a:r>
              <a:rPr lang="en-US" sz="2200" dirty="0">
                <a:ln w="0"/>
                <a:effectLst>
                  <a:outerShdw blurRad="38100" dist="19050" dir="2700000" algn="tl" rotWithShape="0">
                    <a:schemeClr val="dk1">
                      <a:alpha val="40000"/>
                    </a:schemeClr>
                  </a:outerShdw>
                </a:effectLst>
                <a:cs typeface="+mj-cs"/>
              </a:rPr>
              <a:t>680nm</a:t>
            </a:r>
            <a:r>
              <a:rPr lang="ar-SA" sz="2200" dirty="0">
                <a:ln w="0"/>
                <a:effectLst>
                  <a:outerShdw blurRad="38100" dist="19050" dir="2700000" algn="tl" rotWithShape="0">
                    <a:schemeClr val="dk1">
                      <a:alpha val="40000"/>
                    </a:schemeClr>
                  </a:outerShdw>
                </a:effectLst>
                <a:cs typeface="+mj-cs"/>
              </a:rPr>
              <a:t> ويكتب </a:t>
            </a:r>
            <a:r>
              <a:rPr lang="en-US" sz="2200" dirty="0">
                <a:ln w="0"/>
                <a:effectLst>
                  <a:outerShdw blurRad="38100" dist="19050" dir="2700000" algn="tl" rotWithShape="0">
                    <a:schemeClr val="dk1">
                      <a:alpha val="40000"/>
                    </a:schemeClr>
                  </a:outerShdw>
                </a:effectLst>
                <a:cs typeface="+mj-cs"/>
              </a:rPr>
              <a:t>P680</a:t>
            </a:r>
            <a:r>
              <a:rPr lang="ar-SA" sz="2200" dirty="0">
                <a:ln w="0"/>
                <a:effectLst>
                  <a:outerShdw blurRad="38100" dist="19050" dir="2700000" algn="tl" rotWithShape="0">
                    <a:schemeClr val="dk1">
                      <a:alpha val="40000"/>
                    </a:schemeClr>
                  </a:outerShdw>
                </a:effectLst>
                <a:cs typeface="+mj-cs"/>
              </a:rPr>
              <a:t>.</a:t>
            </a:r>
          </a:p>
          <a:p>
            <a:pPr marL="0" indent="0" algn="r" rtl="1">
              <a:buNone/>
            </a:pPr>
            <a:r>
              <a:rPr lang="ar-SA" sz="2200" u="sng" dirty="0">
                <a:ln w="0"/>
                <a:solidFill>
                  <a:schemeClr val="bg1">
                    <a:lumMod val="10000"/>
                  </a:schemeClr>
                </a:solidFill>
                <a:effectLst>
                  <a:outerShdw blurRad="38100" dist="19050" dir="2700000" algn="tl" rotWithShape="0">
                    <a:schemeClr val="dk1">
                      <a:alpha val="40000"/>
                    </a:schemeClr>
                  </a:outerShdw>
                </a:effectLst>
                <a:cs typeface="+mj-cs"/>
              </a:rPr>
              <a:t>النظام الضوئي الأول</a:t>
            </a:r>
            <a:r>
              <a:rPr lang="en-US" sz="2200" u="sng" dirty="0">
                <a:ln w="0"/>
                <a:solidFill>
                  <a:schemeClr val="bg1">
                    <a:lumMod val="10000"/>
                  </a:schemeClr>
                </a:solidFill>
                <a:effectLst>
                  <a:outerShdw blurRad="38100" dist="19050" dir="2700000" algn="tl" rotWithShape="0">
                    <a:schemeClr val="dk1">
                      <a:alpha val="40000"/>
                    </a:schemeClr>
                  </a:outerShdw>
                </a:effectLst>
                <a:cs typeface="+mj-cs"/>
              </a:rPr>
              <a:t> (PSI)</a:t>
            </a:r>
            <a:r>
              <a:rPr lang="ar-SA" sz="2200" u="sng" dirty="0">
                <a:ln w="0"/>
                <a:solidFill>
                  <a:schemeClr val="bg1">
                    <a:lumMod val="10000"/>
                  </a:schemeClr>
                </a:solidFill>
                <a:effectLst>
                  <a:outerShdw blurRad="38100" dist="19050" dir="2700000" algn="tl" rotWithShape="0">
                    <a:schemeClr val="dk1">
                      <a:alpha val="40000"/>
                    </a:schemeClr>
                  </a:outerShdw>
                </a:effectLst>
                <a:cs typeface="+mj-cs"/>
              </a:rPr>
              <a:t> </a:t>
            </a:r>
            <a:r>
              <a:rPr lang="en-US" sz="2200" u="sng" dirty="0">
                <a:ln w="0"/>
                <a:solidFill>
                  <a:schemeClr val="bg1">
                    <a:lumMod val="10000"/>
                  </a:schemeClr>
                </a:solidFill>
                <a:effectLst>
                  <a:outerShdw blurRad="38100" dist="19050" dir="2700000" algn="tl" rotWithShape="0">
                    <a:schemeClr val="dk1">
                      <a:alpha val="40000"/>
                    </a:schemeClr>
                  </a:outerShdw>
                </a:effectLst>
                <a:cs typeface="+mj-cs"/>
              </a:rPr>
              <a:t>photosystem I</a:t>
            </a:r>
            <a:r>
              <a:rPr lang="ar-SA" sz="2200" dirty="0">
                <a:ln w="0"/>
                <a:solidFill>
                  <a:schemeClr val="bg1">
                    <a:lumMod val="10000"/>
                  </a:schemeClr>
                </a:solidFill>
                <a:effectLst>
                  <a:outerShdw blurRad="38100" dist="19050" dir="2700000" algn="tl" rotWithShape="0">
                    <a:schemeClr val="dk1">
                      <a:alpha val="40000"/>
                    </a:schemeClr>
                  </a:outerShdw>
                </a:effectLst>
                <a:cs typeface="+mj-cs"/>
              </a:rPr>
              <a:t> وهو مركز تفاعل ضوئي يحوي جزيئات </a:t>
            </a:r>
            <a:r>
              <a:rPr lang="en-US" sz="2200" dirty="0">
                <a:ln w="0"/>
                <a:solidFill>
                  <a:schemeClr val="bg1">
                    <a:lumMod val="10000"/>
                  </a:schemeClr>
                </a:solidFill>
                <a:effectLst>
                  <a:outerShdw blurRad="38100" dist="19050" dir="2700000" algn="tl" rotWithShape="0">
                    <a:schemeClr val="dk1">
                      <a:alpha val="40000"/>
                    </a:schemeClr>
                  </a:outerShdw>
                </a:effectLst>
                <a:cs typeface="+mj-cs"/>
              </a:rPr>
              <a:t>Chlo.a</a:t>
            </a:r>
            <a:r>
              <a:rPr lang="ar-SA" sz="2200" dirty="0">
                <a:ln w="0"/>
                <a:solidFill>
                  <a:schemeClr val="bg1">
                    <a:lumMod val="10000"/>
                  </a:schemeClr>
                </a:solidFill>
                <a:effectLst>
                  <a:outerShdw blurRad="38100" dist="19050" dir="2700000" algn="tl" rotWithShape="0">
                    <a:schemeClr val="dk1">
                      <a:alpha val="40000"/>
                    </a:schemeClr>
                  </a:outerShdw>
                </a:effectLst>
                <a:cs typeface="+mj-cs"/>
              </a:rPr>
              <a:t> ويمتلك أعلى قمة امتصاص </a:t>
            </a:r>
            <a:r>
              <a:rPr lang="el-GR" sz="2200" dirty="0">
                <a:ln w="0"/>
                <a:effectLst>
                  <a:outerShdw blurRad="38100" dist="19050" dir="2700000" algn="tl" rotWithShape="0">
                    <a:schemeClr val="dk1">
                      <a:alpha val="40000"/>
                    </a:schemeClr>
                  </a:outerShdw>
                </a:effectLst>
                <a:cs typeface="+mj-cs"/>
              </a:rPr>
              <a:t>λ</a:t>
            </a:r>
            <a:r>
              <a:rPr lang="en-US" sz="2200" baseline="-25000" dirty="0">
                <a:ln w="0"/>
                <a:effectLst>
                  <a:outerShdw blurRad="38100" dist="19050" dir="2700000" algn="tl" rotWithShape="0">
                    <a:schemeClr val="dk1">
                      <a:alpha val="40000"/>
                    </a:schemeClr>
                  </a:outerShdw>
                </a:effectLst>
                <a:cs typeface="+mj-cs"/>
              </a:rPr>
              <a:t>max</a:t>
            </a:r>
            <a:r>
              <a:rPr lang="en-US" sz="2200" dirty="0">
                <a:ln w="0"/>
                <a:effectLst>
                  <a:outerShdw blurRad="38100" dist="19050" dir="2700000" algn="tl" rotWithShape="0">
                    <a:schemeClr val="dk1">
                      <a:alpha val="40000"/>
                    </a:schemeClr>
                  </a:outerShdw>
                </a:effectLst>
                <a:cs typeface="+mj-cs"/>
              </a:rPr>
              <a:t>)</a:t>
            </a:r>
            <a:r>
              <a:rPr lang="ar-SA" sz="2200" dirty="0">
                <a:ln w="0"/>
                <a:effectLst>
                  <a:outerShdw blurRad="38100" dist="19050" dir="2700000" algn="tl" rotWithShape="0">
                    <a:schemeClr val="dk1">
                      <a:alpha val="40000"/>
                    </a:schemeClr>
                  </a:outerShdw>
                </a:effectLst>
                <a:cs typeface="+mj-cs"/>
              </a:rPr>
              <a:t> ) عند طول موجي </a:t>
            </a:r>
            <a:r>
              <a:rPr lang="en-US" sz="2200" dirty="0">
                <a:ln w="0"/>
                <a:effectLst>
                  <a:outerShdw blurRad="38100" dist="19050" dir="2700000" algn="tl" rotWithShape="0">
                    <a:schemeClr val="dk1">
                      <a:alpha val="40000"/>
                    </a:schemeClr>
                  </a:outerShdw>
                </a:effectLst>
                <a:cs typeface="+mj-cs"/>
              </a:rPr>
              <a:t>700nm</a:t>
            </a:r>
            <a:r>
              <a:rPr lang="ar-SA" sz="2200" dirty="0">
                <a:ln w="0"/>
                <a:effectLst>
                  <a:outerShdw blurRad="38100" dist="19050" dir="2700000" algn="tl" rotWithShape="0">
                    <a:schemeClr val="dk1">
                      <a:alpha val="40000"/>
                    </a:schemeClr>
                  </a:outerShdw>
                </a:effectLst>
                <a:cs typeface="+mj-cs"/>
              </a:rPr>
              <a:t> وبذلك يكتب </a:t>
            </a:r>
            <a:r>
              <a:rPr lang="en-US" sz="2200" dirty="0">
                <a:ln w="0"/>
                <a:effectLst>
                  <a:outerShdw blurRad="38100" dist="19050" dir="2700000" algn="tl" rotWithShape="0">
                    <a:schemeClr val="dk1">
                      <a:alpha val="40000"/>
                    </a:schemeClr>
                  </a:outerShdw>
                </a:effectLst>
                <a:cs typeface="+mj-cs"/>
              </a:rPr>
              <a:t>P700</a:t>
            </a:r>
            <a:r>
              <a:rPr lang="ar-SA" sz="2200" dirty="0">
                <a:ln w="0"/>
                <a:effectLst>
                  <a:outerShdw blurRad="38100" dist="19050" dir="2700000" algn="tl" rotWithShape="0">
                    <a:schemeClr val="dk1">
                      <a:alpha val="40000"/>
                    </a:schemeClr>
                  </a:outerShdw>
                </a:effectLst>
                <a:cs typeface="+mj-cs"/>
              </a:rPr>
              <a:t>.</a:t>
            </a:r>
          </a:p>
          <a:p>
            <a:pPr marL="0" indent="0" algn="r" rtl="1">
              <a:buNone/>
            </a:pPr>
            <a:endParaRPr lang="ar-SA" sz="2200" dirty="0">
              <a:ln w="0"/>
              <a:solidFill>
                <a:schemeClr val="bg1">
                  <a:lumMod val="10000"/>
                </a:schemeClr>
              </a:solidFill>
              <a:effectLst>
                <a:outerShdw blurRad="38100" dist="19050" dir="2700000" algn="tl" rotWithShape="0">
                  <a:schemeClr val="dk1">
                    <a:alpha val="40000"/>
                  </a:schemeClr>
                </a:outerShdw>
              </a:effectLst>
              <a:cs typeface="+mj-cs"/>
            </a:endParaRPr>
          </a:p>
          <a:p>
            <a:pPr marL="0" indent="0" algn="r" rtl="1">
              <a:buNone/>
            </a:pPr>
            <a:r>
              <a:rPr lang="ar-SA" sz="2200" dirty="0">
                <a:ln w="0"/>
                <a:solidFill>
                  <a:schemeClr val="bg1">
                    <a:lumMod val="10000"/>
                  </a:schemeClr>
                </a:solidFill>
                <a:effectLst>
                  <a:outerShdw blurRad="38100" dist="19050" dir="2700000" algn="tl" rotWithShape="0">
                    <a:schemeClr val="dk1">
                      <a:alpha val="40000"/>
                    </a:schemeClr>
                  </a:outerShdw>
                </a:effectLst>
                <a:cs typeface="+mj-cs"/>
              </a:rPr>
              <a:t>★</a:t>
            </a:r>
            <a:r>
              <a:rPr lang="ar-SA" sz="1900" i="1" dirty="0">
                <a:ln w="0"/>
                <a:solidFill>
                  <a:schemeClr val="bg1">
                    <a:lumMod val="10000"/>
                  </a:schemeClr>
                </a:solidFill>
                <a:effectLst>
                  <a:outerShdw blurRad="38100" dist="19050" dir="2700000" algn="tl" rotWithShape="0">
                    <a:schemeClr val="dk1">
                      <a:alpha val="40000"/>
                    </a:schemeClr>
                  </a:outerShdw>
                </a:effectLst>
                <a:cs typeface="+mj-cs"/>
              </a:rPr>
              <a:t>ومن الجدير ملاحظة أن جزيئتي </a:t>
            </a:r>
            <a:r>
              <a:rPr lang="en-US" sz="1900" i="1" dirty="0">
                <a:ln w="0"/>
                <a:solidFill>
                  <a:schemeClr val="bg1">
                    <a:lumMod val="10000"/>
                  </a:schemeClr>
                </a:solidFill>
                <a:effectLst>
                  <a:outerShdw blurRad="38100" dist="19050" dir="2700000" algn="tl" rotWithShape="0">
                    <a:schemeClr val="dk1">
                      <a:alpha val="40000"/>
                    </a:schemeClr>
                  </a:outerShdw>
                </a:effectLst>
                <a:cs typeface="+mj-cs"/>
              </a:rPr>
              <a:t>Chlo.a</a:t>
            </a:r>
            <a:r>
              <a:rPr lang="ar-SA" sz="1900" i="1" dirty="0">
                <a:ln w="0"/>
                <a:solidFill>
                  <a:schemeClr val="bg1">
                    <a:lumMod val="10000"/>
                  </a:schemeClr>
                </a:solidFill>
                <a:effectLst>
                  <a:outerShdw blurRad="38100" dist="19050" dir="2700000" algn="tl" rotWithShape="0">
                    <a:schemeClr val="dk1">
                      <a:alpha val="40000"/>
                    </a:schemeClr>
                  </a:outerShdw>
                </a:effectLst>
                <a:cs typeface="+mj-cs"/>
              </a:rPr>
              <a:t> في كلا النظامين متماثلتين، عدا أن كل واحدة منهما تربط مع بروتينات مختلفة في معقد مركز التفاعل الضوئي.</a:t>
            </a:r>
            <a:endParaRPr lang="ar-SA" sz="2200" dirty="0">
              <a:ln w="0"/>
              <a:solidFill>
                <a:schemeClr val="bg1">
                  <a:lumMod val="10000"/>
                </a:schemeClr>
              </a:solidFill>
              <a:effectLst>
                <a:outerShdw blurRad="38100" dist="19050" dir="2700000" algn="tl" rotWithShape="0">
                  <a:schemeClr val="dk1">
                    <a:alpha val="40000"/>
                  </a:schemeClr>
                </a:outerShdw>
              </a:effectLst>
              <a:cs typeface="+mj-cs"/>
            </a:endParaRPr>
          </a:p>
        </p:txBody>
      </p:sp>
    </p:spTree>
    <p:extLst>
      <p:ext uri="{BB962C8B-B14F-4D97-AF65-F5344CB8AC3E}">
        <p14:creationId xmlns:p14="http://schemas.microsoft.com/office/powerpoint/2010/main" val="1678685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02CDD4-5378-8146-BD6C-FFA3274D9363}"/>
              </a:ext>
            </a:extLst>
          </p:cNvPr>
          <p:cNvSpPr txBox="1"/>
          <p:nvPr/>
        </p:nvSpPr>
        <p:spPr>
          <a:xfrm>
            <a:off x="411501" y="600231"/>
            <a:ext cx="8320998" cy="5016758"/>
          </a:xfrm>
          <a:prstGeom prst="rect">
            <a:avLst/>
          </a:prstGeom>
          <a:noFill/>
        </p:spPr>
        <p:txBody>
          <a:bodyPr wrap="square" rtlCol="0">
            <a:spAutoFit/>
          </a:bodyPr>
          <a:lstStyle/>
          <a:p>
            <a:pPr algn="r" rtl="1"/>
            <a:r>
              <a:rPr lang="ar-SA" sz="2200" b="1" u="sng" dirty="0">
                <a:cs typeface="+mj-cs"/>
              </a:rPr>
              <a:t>الأنظمة الضوئية </a:t>
            </a:r>
            <a:r>
              <a:rPr lang="en-US" sz="2200" b="1" u="sng" dirty="0">
                <a:cs typeface="+mj-cs"/>
              </a:rPr>
              <a:t>Photosystems</a:t>
            </a:r>
            <a:r>
              <a:rPr lang="ar-SA" sz="2200" b="1" u="sng" dirty="0">
                <a:cs typeface="+mj-cs"/>
              </a:rPr>
              <a:t> … قلب تفاعلات الضوء </a:t>
            </a:r>
            <a:r>
              <a:rPr lang="en-US" sz="2200" b="1" u="sng" dirty="0">
                <a:cs typeface="+mj-cs"/>
              </a:rPr>
              <a:t>Heart of light reactions</a:t>
            </a:r>
            <a:endParaRPr lang="ar-SA" sz="2200" b="1" u="sng" dirty="0">
              <a:cs typeface="+mj-cs"/>
            </a:endParaRPr>
          </a:p>
          <a:p>
            <a:pPr algn="r" rtl="1"/>
            <a:endParaRPr lang="en-US" dirty="0"/>
          </a:p>
          <a:p>
            <a:pPr algn="r" rtl="1"/>
            <a:r>
              <a:rPr lang="ar-SA" sz="2000" b="1" dirty="0">
                <a:cs typeface="+mj-cs"/>
              </a:rPr>
              <a:t>    ☀النظام الضوئي </a:t>
            </a:r>
            <a:r>
              <a:rPr lang="en-US" sz="2000" b="1" dirty="0">
                <a:cs typeface="+mj-cs"/>
              </a:rPr>
              <a:t>photosystem</a:t>
            </a:r>
            <a:r>
              <a:rPr lang="en-US" sz="2000" dirty="0">
                <a:cs typeface="+mj-cs"/>
              </a:rPr>
              <a:t> </a:t>
            </a:r>
            <a:endParaRPr lang="ar-SA" sz="2000" dirty="0">
              <a:cs typeface="+mj-cs"/>
            </a:endParaRPr>
          </a:p>
          <a:p>
            <a:pPr algn="r" rtl="1"/>
            <a:r>
              <a:rPr lang="ar-SA" sz="2000" dirty="0">
                <a:cs typeface="+mj-cs"/>
              </a:rPr>
              <a:t>هو معقد لتجميع الفوتونات الضوئية، يتكون من معقد مركز التفاعل البروتيني </a:t>
            </a:r>
            <a:r>
              <a:rPr lang="en-US" sz="2000" dirty="0">
                <a:cs typeface="+mj-cs"/>
              </a:rPr>
              <a:t>proteinaceous reaction center complex</a:t>
            </a:r>
            <a:endParaRPr lang="ar-SA" sz="2000" dirty="0">
              <a:cs typeface="+mj-cs"/>
            </a:endParaRPr>
          </a:p>
          <a:p>
            <a:pPr algn="r" rtl="1"/>
            <a:r>
              <a:rPr lang="ar-SA" sz="2000" dirty="0">
                <a:cs typeface="+mj-cs"/>
              </a:rPr>
              <a:t> محاط ببضع من المعقدات اللاقطة للضوء </a:t>
            </a:r>
            <a:r>
              <a:rPr lang="en-US" sz="2000" dirty="0">
                <a:cs typeface="+mj-cs"/>
              </a:rPr>
              <a:t>light harvesting complex </a:t>
            </a:r>
            <a:r>
              <a:rPr lang="ar-SA" sz="2000" dirty="0">
                <a:cs typeface="+mj-cs"/>
              </a:rPr>
              <a:t>، وجميع هذه التراكيب تكون محملة في أغشية الثايلوكويد </a:t>
            </a:r>
            <a:r>
              <a:rPr lang="en-US" sz="2000" dirty="0">
                <a:cs typeface="+mj-cs"/>
              </a:rPr>
              <a:t>thylakoids </a:t>
            </a:r>
            <a:r>
              <a:rPr lang="ar-SA" sz="2000" dirty="0">
                <a:cs typeface="+mj-cs"/>
              </a:rPr>
              <a:t>.</a:t>
            </a:r>
          </a:p>
          <a:p>
            <a:pPr algn="r" rtl="1"/>
            <a:r>
              <a:rPr lang="ar-SA" sz="2000" dirty="0">
                <a:cs typeface="+mj-cs"/>
              </a:rPr>
              <a:t>★ كل معقد من لاقطات الضوء </a:t>
            </a:r>
            <a:r>
              <a:rPr lang="en-US" sz="2000" dirty="0">
                <a:cs typeface="+mj-cs"/>
              </a:rPr>
              <a:t>light harvesting complex </a:t>
            </a:r>
            <a:r>
              <a:rPr lang="ar-SA" sz="2000" dirty="0">
                <a:cs typeface="+mj-cs"/>
              </a:rPr>
              <a:t>هذه تتكون من جزيئات صبغات </a:t>
            </a:r>
          </a:p>
          <a:p>
            <a:pPr algn="r" rtl="1"/>
            <a:r>
              <a:rPr lang="ar-SA" sz="2000" dirty="0">
                <a:cs typeface="+mj-cs"/>
              </a:rPr>
              <a:t>( </a:t>
            </a:r>
            <a:r>
              <a:rPr lang="en-US" sz="2000" dirty="0">
                <a:cs typeface="+mj-cs"/>
              </a:rPr>
              <a:t>chlo.a </a:t>
            </a:r>
            <a:r>
              <a:rPr lang="ar-SA" sz="2000" dirty="0">
                <a:cs typeface="+mj-cs"/>
              </a:rPr>
              <a:t> و </a:t>
            </a:r>
            <a:r>
              <a:rPr lang="en-US" sz="2000" dirty="0">
                <a:cs typeface="+mj-cs"/>
              </a:rPr>
              <a:t>chlo.b</a:t>
            </a:r>
            <a:r>
              <a:rPr lang="ar-SA" sz="2000" dirty="0">
                <a:cs typeface="+mj-cs"/>
              </a:rPr>
              <a:t> و </a:t>
            </a:r>
            <a:r>
              <a:rPr lang="en-US" sz="2000" dirty="0">
                <a:cs typeface="+mj-cs"/>
              </a:rPr>
              <a:t>carotenoids</a:t>
            </a:r>
            <a:r>
              <a:rPr lang="ar-SA" sz="2000" dirty="0">
                <a:cs typeface="+mj-cs"/>
              </a:rPr>
              <a:t>) مرتبطة الى أغشية الثايلوكويد. وهي تمتد أيضا الى مافوق أغشية الثايلوكويد وبذا تزيد المساحة السطحية لأقتناص الضوء. وبأطوال موجية متعددة بحسب طيف امتصاص. الصبغات المذكورة آنفا.</a:t>
            </a:r>
          </a:p>
          <a:p>
            <a:pPr algn="r" rtl="1"/>
            <a:endParaRPr lang="ar-SA" sz="2000" dirty="0">
              <a:cs typeface="+mj-cs"/>
            </a:endParaRPr>
          </a:p>
          <a:p>
            <a:pPr algn="r" rtl="1"/>
            <a:r>
              <a:rPr lang="ar-SA" sz="2000" dirty="0">
                <a:cs typeface="+mj-cs"/>
              </a:rPr>
              <a:t>★تعمل صبغات مثل </a:t>
            </a:r>
            <a:r>
              <a:rPr lang="en-US" sz="2000" dirty="0">
                <a:cs typeface="+mj-cs"/>
              </a:rPr>
              <a:t>Chlo.b</a:t>
            </a:r>
            <a:r>
              <a:rPr lang="ar-SA" sz="2000" dirty="0">
                <a:cs typeface="+mj-cs"/>
              </a:rPr>
              <a:t> و </a:t>
            </a:r>
            <a:r>
              <a:rPr lang="en-US" sz="2000" dirty="0">
                <a:cs typeface="+mj-cs"/>
              </a:rPr>
              <a:t>Carotenoids </a:t>
            </a:r>
            <a:r>
              <a:rPr lang="ar-SA" sz="2000" dirty="0">
                <a:cs typeface="+mj-cs"/>
              </a:rPr>
              <a:t> كصبغات استشعار </a:t>
            </a:r>
            <a:r>
              <a:rPr lang="en-US" sz="2000" dirty="0">
                <a:cs typeface="+mj-cs"/>
              </a:rPr>
              <a:t>antenna pigments</a:t>
            </a:r>
            <a:r>
              <a:rPr lang="ar-SA" sz="2000" dirty="0">
                <a:cs typeface="+mj-cs"/>
              </a:rPr>
              <a:t>، إذ تعمل على  التقاط وتمرير الألكترونات المستشارة </a:t>
            </a:r>
            <a:r>
              <a:rPr lang="en-US" sz="2000" dirty="0">
                <a:cs typeface="+mj-cs"/>
              </a:rPr>
              <a:t>excited electrons</a:t>
            </a:r>
            <a:r>
              <a:rPr lang="ar-SA" sz="2000" dirty="0">
                <a:cs typeface="+mj-cs"/>
              </a:rPr>
              <a:t> واحد الى الاخر حتى تصل الى معقد مركز التفاعل </a:t>
            </a:r>
            <a:r>
              <a:rPr lang="en-US" sz="2000" dirty="0">
                <a:cs typeface="+mj-cs"/>
              </a:rPr>
              <a:t>reaction center complex</a:t>
            </a:r>
            <a:r>
              <a:rPr lang="ar-SA" sz="2000" dirty="0">
                <a:cs typeface="+mj-cs"/>
              </a:rPr>
              <a:t> [ والذي هو عبارة عن تجمع زوج من جزيئات </a:t>
            </a:r>
            <a:r>
              <a:rPr lang="en-US" sz="2000" dirty="0">
                <a:cs typeface="+mj-cs"/>
              </a:rPr>
              <a:t>Chlo.a</a:t>
            </a:r>
            <a:r>
              <a:rPr lang="ar-SA" sz="2000" dirty="0">
                <a:cs typeface="+mj-cs"/>
              </a:rPr>
              <a:t> وبروتين كبير والذي يسمي بمستقبل الالكترون الاولي </a:t>
            </a:r>
            <a:r>
              <a:rPr lang="en-US" sz="2000" dirty="0">
                <a:cs typeface="+mj-cs"/>
              </a:rPr>
              <a:t>primary electron acceptor </a:t>
            </a:r>
            <a:r>
              <a:rPr lang="ar-SA" sz="2000" dirty="0">
                <a:cs typeface="+mj-cs"/>
              </a:rPr>
              <a:t>.</a:t>
            </a:r>
          </a:p>
        </p:txBody>
      </p:sp>
    </p:spTree>
    <p:extLst>
      <p:ext uri="{BB962C8B-B14F-4D97-AF65-F5344CB8AC3E}">
        <p14:creationId xmlns:p14="http://schemas.microsoft.com/office/powerpoint/2010/main" val="3228593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CA59A4-9EFD-6A4D-9745-5056DEBE073F}"/>
              </a:ext>
            </a:extLst>
          </p:cNvPr>
          <p:cNvSpPr txBox="1"/>
          <p:nvPr/>
        </p:nvSpPr>
        <p:spPr>
          <a:xfrm>
            <a:off x="319582" y="777198"/>
            <a:ext cx="8504836" cy="5016758"/>
          </a:xfrm>
          <a:prstGeom prst="rect">
            <a:avLst/>
          </a:prstGeom>
          <a:noFill/>
        </p:spPr>
        <p:txBody>
          <a:bodyPr wrap="square" rtlCol="0">
            <a:spAutoFit/>
          </a:bodyPr>
          <a:lstStyle/>
          <a:p>
            <a:pPr algn="r" rtl="1"/>
            <a:r>
              <a:rPr lang="ar-SA" sz="2000" dirty="0">
                <a:cs typeface="+mj-cs"/>
              </a:rPr>
              <a:t>وبمجرد أن تستقبل جزيئة </a:t>
            </a:r>
            <a:r>
              <a:rPr lang="en-US" sz="2000" dirty="0">
                <a:cs typeface="+mj-cs"/>
              </a:rPr>
              <a:t>Chlo.a </a:t>
            </a:r>
            <a:r>
              <a:rPr lang="ar-SA" sz="2000" dirty="0">
                <a:cs typeface="+mj-cs"/>
              </a:rPr>
              <a:t> الالكترونات المستثارة الممررة اليها من الصبغات الأخرى في النظام الضوئي، سوف تقوم بتمريرها عبر سلسلة من مستقبلات الالكترونات الأولية من خلال تفاعل اكسدة واختزال </a:t>
            </a:r>
            <a:r>
              <a:rPr lang="en-US" sz="2000" dirty="0">
                <a:cs typeface="+mj-cs"/>
              </a:rPr>
              <a:t>a redox reaction </a:t>
            </a:r>
            <a:r>
              <a:rPr lang="ar-SA" sz="2000" dirty="0">
                <a:cs typeface="+mj-cs"/>
              </a:rPr>
              <a:t>. </a:t>
            </a:r>
          </a:p>
          <a:p>
            <a:pPr algn="r" rtl="1"/>
            <a:r>
              <a:rPr lang="ar-SA" sz="2000" dirty="0">
                <a:cs typeface="+mj-cs"/>
              </a:rPr>
              <a:t> </a:t>
            </a:r>
            <a:r>
              <a:rPr lang="ar-SA" sz="2000" u="sng" dirty="0">
                <a:cs typeface="+mj-cs"/>
              </a:rPr>
              <a:t>   ☜ والعملية تتم بالشكل الاتي</a:t>
            </a:r>
            <a:r>
              <a:rPr lang="ar-SA" sz="2000" dirty="0">
                <a:cs typeface="+mj-cs"/>
              </a:rPr>
              <a:t>:</a:t>
            </a:r>
          </a:p>
          <a:p>
            <a:pPr algn="r" rtl="1"/>
            <a:r>
              <a:rPr lang="ar-SA" sz="2000" dirty="0">
                <a:cs typeface="+mj-cs"/>
              </a:rPr>
              <a:t>يقوم مستقبل الالكتروني الاولي بتمرير الالكترونات المستثارة الى بروتين صغير يقوم بوظيفة المكوك “</a:t>
            </a:r>
            <a:r>
              <a:rPr lang="en-US" sz="2000" dirty="0">
                <a:cs typeface="+mj-cs"/>
              </a:rPr>
              <a:t>shuttle</a:t>
            </a:r>
            <a:r>
              <a:rPr lang="ar-SA" sz="2000" dirty="0">
                <a:cs typeface="+mj-cs"/>
              </a:rPr>
              <a:t>" اذ يقوم بحملها الى مقعد من سلسلة من النواقل الالكترونية </a:t>
            </a:r>
            <a:r>
              <a:rPr lang="en-US" sz="2000" dirty="0">
                <a:cs typeface="+mj-cs"/>
              </a:rPr>
              <a:t>cytochrome complex </a:t>
            </a:r>
            <a:r>
              <a:rPr lang="ar-SA" sz="2000" dirty="0">
                <a:cs typeface="+mj-cs"/>
              </a:rPr>
              <a:t> البروتينية ( والتي تكون بحالة دائمة من الاكسدة والاختزال اثناء تلقفها وتمريرها الالكترونات من ناقل بروتيني الى اخر) وتسمى أيضا بسلسلة نقل الالكترون </a:t>
            </a:r>
            <a:r>
              <a:rPr lang="en-US" sz="2000" dirty="0">
                <a:cs typeface="+mj-cs"/>
              </a:rPr>
              <a:t>&lt;.b&gt; electron transport chain</a:t>
            </a:r>
            <a:r>
              <a:rPr lang="ar-SA" sz="2000" dirty="0">
                <a:cs typeface="+mj-cs"/>
              </a:rPr>
              <a:t>. </a:t>
            </a:r>
          </a:p>
          <a:p>
            <a:pPr algn="r" rtl="1"/>
            <a:r>
              <a:rPr lang="en-IQ" sz="2000" dirty="0">
                <a:cs typeface="+mj-cs"/>
              </a:rPr>
              <a:t>❀</a:t>
            </a:r>
            <a:r>
              <a:rPr lang="ar-SA" sz="2000" dirty="0">
                <a:cs typeface="+mj-cs"/>
              </a:rPr>
              <a:t> ونحن نعرف مايحدث عند توالي تمرير الالكترونات عبر سلسلة النواقل! </a:t>
            </a:r>
          </a:p>
          <a:p>
            <a:pPr algn="r" rtl="1"/>
            <a:r>
              <a:rPr lang="ar-SA" sz="2000" dirty="0">
                <a:cs typeface="+mj-cs"/>
              </a:rPr>
              <a:t>    عند كل نقلة يحدث فقدان وانخفاض لمستوى طاقة الالكترونات، </a:t>
            </a:r>
            <a:r>
              <a:rPr lang="ar-SA" sz="2000" u="sng" dirty="0">
                <a:cs typeface="+mj-cs"/>
              </a:rPr>
              <a:t>لكن</a:t>
            </a:r>
            <a:r>
              <a:rPr lang="ar-SA" sz="2000" dirty="0">
                <a:cs typeface="+mj-cs"/>
              </a:rPr>
              <a:t>، في النظام الضوئي الحي لايحدث ذلك! لان هنالك جزيئات صغيرة حاملة وناقلة للطاقة تنتظر من أجل ان تتلقف هذه الطاقة المتبددة كي تتحول من حال الاكسدة الى حالة الاختزال وهذه الجزيئات هي:</a:t>
            </a:r>
          </a:p>
          <a:p>
            <a:pPr algn="r" rtl="1"/>
            <a:r>
              <a:rPr lang="ar-SA" sz="2000" dirty="0">
                <a:cs typeface="+mj-cs"/>
              </a:rPr>
              <a:t>  </a:t>
            </a:r>
            <a:r>
              <a:rPr lang="en-US" sz="2000" dirty="0">
                <a:cs typeface="+mj-cs"/>
              </a:rPr>
              <a:t>ADP </a:t>
            </a:r>
            <a:r>
              <a:rPr lang="ar-SA" sz="2000" dirty="0">
                <a:cs typeface="+mj-cs"/>
              </a:rPr>
              <a:t> و </a:t>
            </a:r>
            <a:r>
              <a:rPr lang="en-US" sz="2000" dirty="0">
                <a:cs typeface="+mj-cs"/>
              </a:rPr>
              <a:t>NADP </a:t>
            </a:r>
            <a:r>
              <a:rPr lang="ar-SA" sz="2000" dirty="0">
                <a:cs typeface="+mj-cs"/>
              </a:rPr>
              <a:t>  التي سوف تتحول الى</a:t>
            </a:r>
            <a:r>
              <a:rPr lang="ar-SA" sz="2000" b="1" dirty="0">
                <a:ln w="22225">
                  <a:solidFill>
                    <a:schemeClr val="accent2"/>
                  </a:solidFill>
                  <a:prstDash val="solid"/>
                </a:ln>
                <a:solidFill>
                  <a:srgbClr val="FF0000"/>
                </a:solidFill>
                <a:cs typeface="+mj-cs"/>
              </a:rPr>
              <a:t> </a:t>
            </a:r>
            <a:r>
              <a:rPr lang="en-US" sz="2000" b="1" dirty="0">
                <a:ln w="22225">
                  <a:solidFill>
                    <a:schemeClr val="accent2"/>
                  </a:solidFill>
                  <a:prstDash val="solid"/>
                </a:ln>
                <a:solidFill>
                  <a:srgbClr val="FF0000"/>
                </a:solidFill>
                <a:cs typeface="+mj-cs"/>
              </a:rPr>
              <a:t>ATP</a:t>
            </a:r>
            <a:r>
              <a:rPr lang="ar-SA" sz="2000" b="1" dirty="0">
                <a:ln w="22225">
                  <a:solidFill>
                    <a:schemeClr val="accent2"/>
                  </a:solidFill>
                  <a:prstDash val="solid"/>
                </a:ln>
                <a:solidFill>
                  <a:srgbClr val="FF0000"/>
                </a:solidFill>
                <a:cs typeface="+mj-cs"/>
              </a:rPr>
              <a:t> و </a:t>
            </a:r>
            <a:r>
              <a:rPr lang="en-US" sz="2000" b="1" dirty="0">
                <a:ln w="22225">
                  <a:solidFill>
                    <a:schemeClr val="accent2"/>
                  </a:solidFill>
                  <a:prstDash val="solid"/>
                </a:ln>
                <a:solidFill>
                  <a:srgbClr val="FF0000"/>
                </a:solidFill>
                <a:cs typeface="+mj-cs"/>
              </a:rPr>
              <a:t>NADP-H</a:t>
            </a:r>
            <a:r>
              <a:rPr lang="ar-SA" sz="2000" dirty="0">
                <a:cs typeface="+mj-cs"/>
              </a:rPr>
              <a:t> على التوالي. </a:t>
            </a:r>
          </a:p>
          <a:p>
            <a:pPr algn="r" rtl="1"/>
            <a:endParaRPr lang="ar-SA" sz="2000" dirty="0">
              <a:cs typeface="+mj-cs"/>
            </a:endParaRPr>
          </a:p>
          <a:p>
            <a:pPr algn="r" rtl="1"/>
            <a:r>
              <a:rPr lang="ar-SA" sz="2000" dirty="0">
                <a:cs typeface="+mj-cs"/>
              </a:rPr>
              <a:t>       </a:t>
            </a:r>
            <a:r>
              <a:rPr lang="ar-SA" sz="2000" b="1" dirty="0">
                <a:cs typeface="+mj-cs"/>
              </a:rPr>
              <a:t>وعند هذه الخطوة سوف تنتقل جزيئات الطاقة هذه الى منطقة الستروما </a:t>
            </a:r>
            <a:r>
              <a:rPr lang="en-US" sz="2000" b="1" dirty="0">
                <a:cs typeface="+mj-cs"/>
              </a:rPr>
              <a:t>Stroma</a:t>
            </a:r>
            <a:r>
              <a:rPr lang="ar-SA" sz="2000" b="1" dirty="0">
                <a:cs typeface="+mj-cs"/>
              </a:rPr>
              <a:t> حيث يتم هنالك تخزين وتحويل طاقتها الى الآصرة التساهمية في جزيئات الجلوكوز. </a:t>
            </a:r>
            <a:endParaRPr lang="en-IQ" sz="2000" dirty="0">
              <a:cs typeface="+mj-cs"/>
            </a:endParaRPr>
          </a:p>
        </p:txBody>
      </p:sp>
    </p:spTree>
    <p:extLst>
      <p:ext uri="{BB962C8B-B14F-4D97-AF65-F5344CB8AC3E}">
        <p14:creationId xmlns:p14="http://schemas.microsoft.com/office/powerpoint/2010/main" val="2527174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1028700" y="-68263"/>
            <a:ext cx="8229600" cy="1143001"/>
          </a:xfrm>
        </p:spPr>
        <p:txBody>
          <a:bodyPr/>
          <a:lstStyle/>
          <a:p>
            <a:r>
              <a:rPr lang="en-US" b="1">
                <a:solidFill>
                  <a:schemeClr val="bg1"/>
                </a:solidFill>
              </a:rPr>
              <a:t>Photosynthesis: An Overview</a:t>
            </a:r>
          </a:p>
        </p:txBody>
      </p:sp>
      <p:sp>
        <p:nvSpPr>
          <p:cNvPr id="3" name="Content Placeholder 2"/>
          <p:cNvSpPr>
            <a:spLocks noGrp="1"/>
          </p:cNvSpPr>
          <p:nvPr>
            <p:ph idx="1"/>
          </p:nvPr>
        </p:nvSpPr>
        <p:spPr>
          <a:xfrm>
            <a:off x="304800" y="1600200"/>
            <a:ext cx="8839200" cy="5257800"/>
          </a:xfrm>
        </p:spPr>
        <p:txBody>
          <a:bodyPr/>
          <a:lstStyle/>
          <a:p>
            <a:r>
              <a:rPr lang="en-US" b="1"/>
              <a:t>The </a:t>
            </a:r>
            <a:r>
              <a:rPr lang="en-US" b="1">
                <a:solidFill>
                  <a:srgbClr val="C00000"/>
                </a:solidFill>
              </a:rPr>
              <a:t>net overall equation </a:t>
            </a:r>
            <a:r>
              <a:rPr lang="en-US" b="1"/>
              <a:t>for photosynthesis is:</a:t>
            </a:r>
          </a:p>
          <a:p>
            <a:endParaRPr lang="en-US" b="1"/>
          </a:p>
          <a:p>
            <a:pPr>
              <a:buFont typeface="Arial" pitchFamily="34" charset="0"/>
              <a:buNone/>
            </a:pPr>
            <a:endParaRPr lang="en-US" b="1"/>
          </a:p>
          <a:p>
            <a:r>
              <a:rPr lang="en-US" b="1"/>
              <a:t>Photosynthesis occurs in 2 </a:t>
            </a:r>
            <a:r>
              <a:rPr lang="ja-JP" altLang="en-US" b="1"/>
              <a:t>“</a:t>
            </a:r>
            <a:r>
              <a:rPr lang="en-US" altLang="ja-JP" b="1"/>
              <a:t>stages</a:t>
            </a:r>
            <a:r>
              <a:rPr lang="ja-JP" altLang="en-US" b="1"/>
              <a:t>”</a:t>
            </a:r>
            <a:r>
              <a:rPr lang="en-US" altLang="ja-JP" b="1"/>
              <a:t>:</a:t>
            </a:r>
          </a:p>
          <a:p>
            <a:pPr marL="971550" lvl="1" indent="-514350">
              <a:buFont typeface="Arial" pitchFamily="34" charset="0"/>
              <a:buAutoNum type="arabicPeriod"/>
            </a:pPr>
            <a:r>
              <a:rPr lang="en-US" b="1"/>
              <a:t>The </a:t>
            </a:r>
            <a:r>
              <a:rPr lang="en-US" b="1">
                <a:solidFill>
                  <a:srgbClr val="00B050"/>
                </a:solidFill>
              </a:rPr>
              <a:t>Light Reactions </a:t>
            </a:r>
            <a:r>
              <a:rPr lang="en-US" b="1"/>
              <a:t>(or Light-Dependent Reactions)</a:t>
            </a:r>
          </a:p>
          <a:p>
            <a:pPr marL="971550" lvl="1" indent="-514350">
              <a:buFont typeface="Arial" pitchFamily="34" charset="0"/>
              <a:buAutoNum type="arabicPeriod"/>
            </a:pPr>
            <a:r>
              <a:rPr lang="en-US" b="1"/>
              <a:t>The </a:t>
            </a:r>
            <a:r>
              <a:rPr lang="en-US" b="1">
                <a:solidFill>
                  <a:srgbClr val="0070C0"/>
                </a:solidFill>
              </a:rPr>
              <a:t>Calvin Cycle </a:t>
            </a:r>
            <a:r>
              <a:rPr lang="en-US" b="1"/>
              <a:t>(or Calvin-Benson Cycle or Dark Reactions or Light-Independent Reactions)</a:t>
            </a:r>
          </a:p>
          <a:p>
            <a:pPr marL="971550" lvl="1" indent="-514350">
              <a:buFont typeface="Arial" pitchFamily="34" charset="0"/>
              <a:buAutoNum type="arabicPeriod"/>
            </a:pPr>
            <a:endParaRPr lang="en-US" b="1"/>
          </a:p>
          <a:p>
            <a:endParaRPr lang="en-US" b="1"/>
          </a:p>
          <a:p>
            <a:pPr>
              <a:buFont typeface="Arial" pitchFamily="34" charset="0"/>
              <a:buNone/>
            </a:pPr>
            <a:endParaRPr lang="en-US" b="1"/>
          </a:p>
        </p:txBody>
      </p:sp>
      <p:sp>
        <p:nvSpPr>
          <p:cNvPr id="51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28BCD84-3710-42CD-888A-DE85EF01C520}" type="slidenum">
              <a:rPr lang="en-US" sz="1200">
                <a:solidFill>
                  <a:srgbClr val="898989"/>
                </a:solidFill>
                <a:latin typeface="Calibri" pitchFamily="34" charset="0"/>
              </a:rPr>
              <a:pPr eaLnBrk="1" hangingPunct="1"/>
              <a:t>2</a:t>
            </a:fld>
            <a:endParaRPr lang="en-US" sz="1200">
              <a:solidFill>
                <a:srgbClr val="898989"/>
              </a:solidFill>
              <a:latin typeface="Calibri" pitchFamily="34" charset="0"/>
            </a:endParaRPr>
          </a:p>
        </p:txBody>
      </p:sp>
      <p:sp>
        <p:nvSpPr>
          <p:cNvPr id="5" name="Rectangle 4"/>
          <p:cNvSpPr/>
          <p:nvPr/>
        </p:nvSpPr>
        <p:spPr>
          <a:xfrm>
            <a:off x="495300" y="2209800"/>
            <a:ext cx="8496300" cy="9144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Arial" pitchFamily="34" charset="0"/>
                <a:cs typeface="Arial" pitchFamily="34" charset="0"/>
              </a:rPr>
              <a:t>6 CO</a:t>
            </a:r>
            <a:r>
              <a:rPr lang="en-US" sz="2800" b="1" baseline="-25000" dirty="0">
                <a:latin typeface="Arial" pitchFamily="34" charset="0"/>
                <a:cs typeface="Arial" pitchFamily="34" charset="0"/>
              </a:rPr>
              <a:t>2</a:t>
            </a:r>
            <a:r>
              <a:rPr lang="en-US" sz="2800" b="1" dirty="0">
                <a:latin typeface="Arial" pitchFamily="34" charset="0"/>
                <a:cs typeface="Arial" pitchFamily="34" charset="0"/>
              </a:rPr>
              <a:t> + 6 H</a:t>
            </a:r>
            <a:r>
              <a:rPr lang="en-US" sz="2800" b="1" baseline="-25000" dirty="0">
                <a:latin typeface="Arial" pitchFamily="34" charset="0"/>
                <a:cs typeface="Arial" pitchFamily="34" charset="0"/>
              </a:rPr>
              <a:t>2</a:t>
            </a:r>
            <a:r>
              <a:rPr lang="en-US" sz="2800" b="1" dirty="0">
                <a:latin typeface="Arial" pitchFamily="34" charset="0"/>
                <a:cs typeface="Arial" pitchFamily="34" charset="0"/>
              </a:rPr>
              <a:t>O                                   C</a:t>
            </a:r>
            <a:r>
              <a:rPr lang="en-US" sz="2800" b="1" baseline="-25000" dirty="0">
                <a:latin typeface="Arial" pitchFamily="34" charset="0"/>
                <a:cs typeface="Arial" pitchFamily="34" charset="0"/>
              </a:rPr>
              <a:t>6</a:t>
            </a:r>
            <a:r>
              <a:rPr lang="en-US" sz="2800" b="1" dirty="0">
                <a:latin typeface="Arial" pitchFamily="34" charset="0"/>
                <a:cs typeface="Arial" pitchFamily="34" charset="0"/>
              </a:rPr>
              <a:t>H</a:t>
            </a:r>
            <a:r>
              <a:rPr lang="en-US" sz="2800" b="1" baseline="-25000" dirty="0">
                <a:latin typeface="Arial" pitchFamily="34" charset="0"/>
                <a:cs typeface="Arial" pitchFamily="34" charset="0"/>
              </a:rPr>
              <a:t>12</a:t>
            </a:r>
            <a:r>
              <a:rPr lang="en-US" sz="2800" b="1" dirty="0">
                <a:latin typeface="Arial" pitchFamily="34" charset="0"/>
                <a:cs typeface="Arial" pitchFamily="34" charset="0"/>
              </a:rPr>
              <a:t>O</a:t>
            </a:r>
            <a:r>
              <a:rPr lang="en-US" sz="2800" b="1" baseline="-25000" dirty="0">
                <a:latin typeface="Arial" pitchFamily="34" charset="0"/>
                <a:cs typeface="Arial" pitchFamily="34" charset="0"/>
              </a:rPr>
              <a:t>6</a:t>
            </a:r>
            <a:r>
              <a:rPr lang="en-US" sz="2800" b="1" dirty="0">
                <a:latin typeface="Arial" pitchFamily="34" charset="0"/>
                <a:cs typeface="Arial" pitchFamily="34" charset="0"/>
              </a:rPr>
              <a:t> + 6 O</a:t>
            </a:r>
            <a:r>
              <a:rPr lang="en-US" sz="2800" b="1" baseline="-25000" dirty="0">
                <a:latin typeface="Arial" pitchFamily="34" charset="0"/>
                <a:cs typeface="Arial" pitchFamily="34" charset="0"/>
              </a:rPr>
              <a:t>2</a:t>
            </a:r>
            <a:endParaRPr lang="en-US" sz="2800" b="1" dirty="0">
              <a:latin typeface="Arial" pitchFamily="34" charset="0"/>
              <a:cs typeface="Arial" pitchFamily="34" charset="0"/>
            </a:endParaRPr>
          </a:p>
        </p:txBody>
      </p:sp>
      <p:cxnSp>
        <p:nvCxnSpPr>
          <p:cNvPr id="7" name="Straight Arrow Connector 6"/>
          <p:cNvCxnSpPr/>
          <p:nvPr/>
        </p:nvCxnSpPr>
        <p:spPr>
          <a:xfrm>
            <a:off x="3257550" y="2819400"/>
            <a:ext cx="29718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126" name="TextBox 8"/>
          <p:cNvSpPr txBox="1">
            <a:spLocks noChangeArrowheads="1"/>
          </p:cNvSpPr>
          <p:nvPr/>
        </p:nvSpPr>
        <p:spPr bwMode="auto">
          <a:xfrm>
            <a:off x="3257550" y="2362200"/>
            <a:ext cx="276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b="1">
                <a:solidFill>
                  <a:schemeClr val="bg1"/>
                </a:solidFill>
                <a:latin typeface="Arial" pitchFamily="34" charset="0"/>
                <a:cs typeface="Arial" pitchFamily="34" charset="0"/>
              </a:rPr>
              <a:t>light</a:t>
            </a:r>
          </a:p>
        </p:txBody>
      </p:sp>
      <p:sp>
        <p:nvSpPr>
          <p:cNvPr id="10" name="Rectangle 9"/>
          <p:cNvSpPr/>
          <p:nvPr/>
        </p:nvSpPr>
        <p:spPr>
          <a:xfrm>
            <a:off x="3562717" y="5412352"/>
            <a:ext cx="5124083" cy="1278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latin typeface="Arial" pitchFamily="34" charset="0"/>
                <a:cs typeface="Arial" pitchFamily="34" charset="0"/>
              </a:rPr>
              <a:t>Is photosynthesis an ENDERGONIC or EXERGONIC reaction?</a:t>
            </a:r>
          </a:p>
        </p:txBody>
      </p:sp>
    </p:spTree>
    <p:extLst>
      <p:ext uri="{BB962C8B-B14F-4D97-AF65-F5344CB8AC3E}">
        <p14:creationId xmlns:p14="http://schemas.microsoft.com/office/powerpoint/2010/main" val="3858054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E57B343-3025-2D44-BC87-AFD0BDFAA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988" y="770327"/>
            <a:ext cx="5443750" cy="4309672"/>
          </a:xfrm>
          <a:prstGeom prst="rect">
            <a:avLst/>
          </a:prstGeom>
        </p:spPr>
      </p:pic>
    </p:spTree>
    <p:extLst>
      <p:ext uri="{BB962C8B-B14F-4D97-AF65-F5344CB8AC3E}">
        <p14:creationId xmlns:p14="http://schemas.microsoft.com/office/powerpoint/2010/main" val="3541745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E1C23-73F5-4E46-8D44-E49DB66E3B91}"/>
              </a:ext>
            </a:extLst>
          </p:cNvPr>
          <p:cNvSpPr>
            <a:spLocks noGrp="1"/>
          </p:cNvSpPr>
          <p:nvPr>
            <p:ph idx="1"/>
          </p:nvPr>
        </p:nvSpPr>
        <p:spPr>
          <a:xfrm>
            <a:off x="457200" y="621676"/>
            <a:ext cx="8229600" cy="4525963"/>
          </a:xfrm>
        </p:spPr>
        <p:txBody>
          <a:bodyPr>
            <a:normAutofit lnSpcReduction="10000"/>
          </a:bodyPr>
          <a:lstStyle/>
          <a:p>
            <a:pPr marL="0" indent="0" algn="r">
              <a:buNone/>
            </a:pPr>
            <a:r>
              <a:rPr lang="ar-SA" sz="2700" dirty="0">
                <a:ln w="0"/>
                <a:effectLst>
                  <a:outerShdw blurRad="38100" dist="19050" dir="2700000" algn="tl" rotWithShape="0">
                    <a:schemeClr val="dk1">
                      <a:alpha val="40000"/>
                    </a:schemeClr>
                  </a:outerShdw>
                </a:effectLst>
                <a:cs typeface="+mj-cs"/>
              </a:rPr>
              <a:t>كيف يتم العمل في الأنظمة الضوئية </a:t>
            </a:r>
            <a:r>
              <a:rPr lang="ar-SA" dirty="0"/>
              <a:t>؟</a:t>
            </a:r>
          </a:p>
          <a:p>
            <a:pPr marL="0" indent="0" algn="r" rtl="1">
              <a:buNone/>
            </a:pPr>
            <a:r>
              <a:rPr lang="ar-SA" sz="2000" dirty="0">
                <a:cs typeface="+mj-cs"/>
              </a:rPr>
              <a:t>عندما يتم إلتقاط الفوتونات الضوئية بواسطة </a:t>
            </a:r>
            <a:r>
              <a:rPr lang="en-US" sz="2000" dirty="0">
                <a:cs typeface="+mj-cs"/>
              </a:rPr>
              <a:t>Chlo.b </a:t>
            </a:r>
            <a:r>
              <a:rPr lang="ar-SA" sz="2000" dirty="0">
                <a:cs typeface="+mj-cs"/>
              </a:rPr>
              <a:t> و </a:t>
            </a:r>
            <a:r>
              <a:rPr lang="en-US" sz="2000" dirty="0">
                <a:cs typeface="+mj-cs"/>
              </a:rPr>
              <a:t>carotenoids </a:t>
            </a:r>
            <a:r>
              <a:rPr lang="ar-SA" sz="2000" dirty="0">
                <a:cs typeface="+mj-cs"/>
              </a:rPr>
              <a:t> (</a:t>
            </a:r>
            <a:r>
              <a:rPr lang="ar-SA" sz="1600" b="1" dirty="0">
                <a:cs typeface="+mj-cs"/>
              </a:rPr>
              <a:t>وهي كما تعرف صبغات مساعدة متواجدة في اغشية الثايلوكويد)، </a:t>
            </a:r>
            <a:r>
              <a:rPr lang="ar-SA" sz="2000" dirty="0">
                <a:cs typeface="+mj-cs"/>
              </a:rPr>
              <a:t>يتم تحويل الطاقة المتبددة من جراء سقوطها على هذه الصبغات ← تبدأ حالة الاستثارة </a:t>
            </a:r>
            <a:r>
              <a:rPr lang="en-US" sz="2000" dirty="0">
                <a:cs typeface="+mj-cs"/>
              </a:rPr>
              <a:t>excited state</a:t>
            </a:r>
            <a:r>
              <a:rPr lang="ar-SA" sz="2000" dirty="0">
                <a:cs typeface="+mj-cs"/>
              </a:rPr>
              <a:t> ← تنتقل الالكترونات الى </a:t>
            </a:r>
            <a:r>
              <a:rPr lang="en-US" sz="2000" dirty="0">
                <a:cs typeface="+mj-cs"/>
              </a:rPr>
              <a:t>P680</a:t>
            </a:r>
            <a:r>
              <a:rPr lang="ar-SA" sz="2000" dirty="0">
                <a:cs typeface="+mj-cs"/>
              </a:rPr>
              <a:t> ⤵← </a:t>
            </a:r>
            <a:r>
              <a:rPr lang="en-US" sz="2000" dirty="0">
                <a:cs typeface="+mj-cs"/>
              </a:rPr>
              <a:t>primary electrons acceptor center</a:t>
            </a:r>
            <a:r>
              <a:rPr lang="ar-SA" sz="2000" dirty="0">
                <a:cs typeface="+mj-cs"/>
              </a:rPr>
              <a:t> .</a:t>
            </a:r>
            <a:endParaRPr lang="en-US" sz="2000" dirty="0">
              <a:cs typeface="+mj-cs"/>
            </a:endParaRPr>
          </a:p>
          <a:p>
            <a:pPr marL="0" indent="0" algn="r" rtl="1">
              <a:buNone/>
            </a:pPr>
            <a:endParaRPr lang="en-US" sz="2000" b="1" dirty="0">
              <a:cs typeface="+mj-cs"/>
            </a:endParaRPr>
          </a:p>
          <a:p>
            <a:pPr marL="0" indent="0" algn="r" rtl="1">
              <a:buNone/>
            </a:pPr>
            <a:endParaRPr lang="en-US" sz="2000" b="1" dirty="0">
              <a:cs typeface="+mj-cs"/>
            </a:endParaRPr>
          </a:p>
          <a:p>
            <a:pPr marL="0" indent="0" algn="r" rtl="1">
              <a:buNone/>
            </a:pPr>
            <a:r>
              <a:rPr lang="ar-SA" sz="2000" b="1" dirty="0">
                <a:cs typeface="+mj-cs"/>
              </a:rPr>
              <a:t>      </a:t>
            </a:r>
            <a:r>
              <a:rPr lang="ar-SA" sz="2000" dirty="0">
                <a:cs typeface="+mj-cs"/>
              </a:rPr>
              <a:t>وبالقرب من هذه الاحداث هنالك إنزيم يشطر جزيئة ماء لينتج:</a:t>
            </a:r>
          </a:p>
          <a:p>
            <a:pPr marL="0" indent="0" algn="r" rtl="1">
              <a:buNone/>
            </a:pPr>
            <a:r>
              <a:rPr lang="en-US" sz="2000" b="1" dirty="0">
                <a:cs typeface="+mj-cs"/>
              </a:rPr>
              <a:t>2</a:t>
            </a:r>
            <a:r>
              <a:rPr lang="ar-SA" sz="2000" b="1" dirty="0">
                <a:cs typeface="+mj-cs"/>
              </a:rPr>
              <a:t>الكترون ← </a:t>
            </a:r>
            <a:r>
              <a:rPr lang="ar-SA" sz="2000" dirty="0">
                <a:cs typeface="+mj-cs"/>
              </a:rPr>
              <a:t>هذه تحل محل تلك التي فقدها </a:t>
            </a:r>
            <a:r>
              <a:rPr lang="en-US" sz="2000" dirty="0">
                <a:cs typeface="+mj-cs"/>
              </a:rPr>
              <a:t>P680</a:t>
            </a:r>
            <a:r>
              <a:rPr lang="ar-SA" sz="2000" dirty="0">
                <a:cs typeface="+mj-cs"/>
              </a:rPr>
              <a:t> في مركز التفاعل.</a:t>
            </a:r>
          </a:p>
          <a:p>
            <a:pPr marL="0" indent="0" algn="r" rtl="1">
              <a:buNone/>
            </a:pPr>
            <a:r>
              <a:rPr lang="en-US" sz="2000" b="1" dirty="0">
                <a:cs typeface="+mj-cs"/>
              </a:rPr>
              <a:t>1</a:t>
            </a:r>
            <a:r>
              <a:rPr lang="ar-SA" sz="2000" b="1" dirty="0">
                <a:cs typeface="+mj-cs"/>
              </a:rPr>
              <a:t>ذرة أوكسجين ← </a:t>
            </a:r>
            <a:r>
              <a:rPr lang="ar-SA" sz="2000" dirty="0">
                <a:cs typeface="+mj-cs"/>
              </a:rPr>
              <a:t>هذه ترتبط مع ذرة أوكسجين ناتجة من عن انشطار جزيئات ماء أخرى لتكوين غاز الاوكسيجين </a:t>
            </a:r>
            <a:r>
              <a:rPr lang="en-US" sz="2000" dirty="0">
                <a:cs typeface="+mj-cs"/>
              </a:rPr>
              <a:t>O</a:t>
            </a:r>
            <a:r>
              <a:rPr lang="en-US" sz="2000" baseline="-25000" dirty="0">
                <a:cs typeface="+mj-cs"/>
              </a:rPr>
              <a:t>2</a:t>
            </a:r>
            <a:r>
              <a:rPr lang="ar-SA" sz="2000" baseline="-25000" dirty="0">
                <a:cs typeface="+mj-cs"/>
              </a:rPr>
              <a:t> </a:t>
            </a:r>
            <a:r>
              <a:rPr lang="ar-SA" sz="2000" dirty="0">
                <a:cs typeface="+mj-cs"/>
              </a:rPr>
              <a:t>.</a:t>
            </a:r>
          </a:p>
          <a:p>
            <a:pPr marL="0" indent="0" algn="r" rtl="1">
              <a:buNone/>
            </a:pPr>
            <a:r>
              <a:rPr lang="en-US" sz="2000" b="1" dirty="0">
                <a:cs typeface="+mj-cs"/>
              </a:rPr>
              <a:t>2</a:t>
            </a:r>
            <a:r>
              <a:rPr lang="ar-SA" sz="2000" b="1" dirty="0">
                <a:cs typeface="+mj-cs"/>
              </a:rPr>
              <a:t>بروتون (آيون </a:t>
            </a:r>
            <a:r>
              <a:rPr lang="en-US" sz="2000" b="1" dirty="0">
                <a:cs typeface="+mj-cs"/>
              </a:rPr>
              <a:t>H</a:t>
            </a:r>
            <a:r>
              <a:rPr lang="ar-SA" sz="2000" b="1" dirty="0">
                <a:cs typeface="+mj-cs"/>
              </a:rPr>
              <a:t>) ← </a:t>
            </a:r>
            <a:r>
              <a:rPr lang="ar-SA" sz="2000" dirty="0">
                <a:cs typeface="+mj-cs"/>
              </a:rPr>
              <a:t>البعض منها ترتبط مع </a:t>
            </a:r>
            <a:r>
              <a:rPr lang="en-US" sz="2000" dirty="0">
                <a:cs typeface="+mj-cs"/>
              </a:rPr>
              <a:t>NADP+</a:t>
            </a:r>
            <a:r>
              <a:rPr lang="ar-SA" sz="2000" dirty="0">
                <a:cs typeface="+mj-cs"/>
              </a:rPr>
              <a:t> لتكوين </a:t>
            </a:r>
            <a:r>
              <a:rPr lang="en-US" sz="2000" dirty="0">
                <a:cs typeface="+mj-cs"/>
              </a:rPr>
              <a:t>NADP-H</a:t>
            </a:r>
            <a:r>
              <a:rPr lang="ar-SA" sz="2000" dirty="0">
                <a:cs typeface="+mj-cs"/>
              </a:rPr>
              <a:t> كي يتمكن من نقل هذه الطاقة الاختزالية الى الستروما (مركز التفاعلات غير المعتمدة على الضوء).</a:t>
            </a:r>
            <a:endParaRPr lang="en-US" sz="2000" b="1" dirty="0">
              <a:cs typeface="+mj-cs"/>
            </a:endParaRPr>
          </a:p>
          <a:p>
            <a:pPr marL="0" indent="0" algn="r" rtl="1">
              <a:buNone/>
            </a:pPr>
            <a:endParaRPr lang="en-IQ" sz="1600" dirty="0">
              <a:cs typeface="+mj-cs"/>
            </a:endParaRPr>
          </a:p>
        </p:txBody>
      </p:sp>
      <p:sp>
        <p:nvSpPr>
          <p:cNvPr id="4" name="TextBox 3">
            <a:extLst>
              <a:ext uri="{FF2B5EF4-FFF2-40B4-BE49-F238E27FC236}">
                <a16:creationId xmlns:a16="http://schemas.microsoft.com/office/drawing/2014/main" id="{735D33D7-52D2-074C-933C-C0C2AB159D5B}"/>
              </a:ext>
            </a:extLst>
          </p:cNvPr>
          <p:cNvSpPr txBox="1"/>
          <p:nvPr/>
        </p:nvSpPr>
        <p:spPr>
          <a:xfrm>
            <a:off x="2456721" y="2040539"/>
            <a:ext cx="1946640" cy="646331"/>
          </a:xfrm>
          <a:prstGeom prst="rect">
            <a:avLst/>
          </a:prstGeom>
          <a:noFill/>
        </p:spPr>
        <p:txBody>
          <a:bodyPr wrap="square" rtlCol="0">
            <a:spAutoFit/>
          </a:bodyPr>
          <a:lstStyle/>
          <a:p>
            <a:pPr algn="r" rtl="1"/>
            <a:r>
              <a:rPr lang="ar-SA" dirty="0"/>
              <a:t>هنا يصبح </a:t>
            </a:r>
            <a:r>
              <a:rPr lang="en-US" dirty="0"/>
              <a:t>P680 </a:t>
            </a:r>
            <a:r>
              <a:rPr lang="ar-SA" dirty="0"/>
              <a:t>مؤكسد ويكتب </a:t>
            </a:r>
            <a:r>
              <a:rPr lang="en-US" dirty="0"/>
              <a:t>680.</a:t>
            </a:r>
            <a:endParaRPr lang="en-IQ" dirty="0"/>
          </a:p>
        </p:txBody>
      </p:sp>
      <p:pic>
        <p:nvPicPr>
          <p:cNvPr id="7" name="Graphic 7" descr="Gears outline">
            <a:extLst>
              <a:ext uri="{FF2B5EF4-FFF2-40B4-BE49-F238E27FC236}">
                <a16:creationId xmlns:a16="http://schemas.microsoft.com/office/drawing/2014/main" id="{2994A670-3211-4040-B1C7-BF92B4E550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11669" y="2552108"/>
            <a:ext cx="455210" cy="665097"/>
          </a:xfrm>
          <a:prstGeom prst="rect">
            <a:avLst/>
          </a:prstGeom>
        </p:spPr>
      </p:pic>
    </p:spTree>
    <p:extLst>
      <p:ext uri="{BB962C8B-B14F-4D97-AF65-F5344CB8AC3E}">
        <p14:creationId xmlns:p14="http://schemas.microsoft.com/office/powerpoint/2010/main" val="682322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0" y="-68263"/>
            <a:ext cx="9258300" cy="1143001"/>
          </a:xfrm>
        </p:spPr>
        <p:txBody>
          <a:bodyPr/>
          <a:lstStyle/>
          <a:p>
            <a:r>
              <a:rPr lang="en-US" b="1">
                <a:solidFill>
                  <a:schemeClr val="bg1"/>
                </a:solidFill>
              </a:rPr>
              <a:t>Photosynthesis: An Overview</a:t>
            </a:r>
          </a:p>
        </p:txBody>
      </p:sp>
      <p:sp>
        <p:nvSpPr>
          <p:cNvPr id="3" name="Content Placeholder 2"/>
          <p:cNvSpPr>
            <a:spLocks noGrp="1"/>
          </p:cNvSpPr>
          <p:nvPr>
            <p:ph idx="1"/>
          </p:nvPr>
        </p:nvSpPr>
        <p:spPr>
          <a:xfrm>
            <a:off x="304800" y="1600200"/>
            <a:ext cx="8839200" cy="4525963"/>
          </a:xfrm>
        </p:spPr>
        <p:txBody>
          <a:bodyPr/>
          <a:lstStyle/>
          <a:p>
            <a:pPr>
              <a:buFont typeface="Arial" charset="0"/>
              <a:buChar char="•"/>
              <a:defRPr/>
            </a:pPr>
            <a:r>
              <a:rPr lang="en-US" b="1" dirty="0">
                <a:ea typeface="ＭＳ Ｐゴシック" charset="-128"/>
              </a:rPr>
              <a:t>To follow the energy in photosynthesis, </a:t>
            </a:r>
          </a:p>
          <a:p>
            <a:pPr>
              <a:buFont typeface="Arial" charset="0"/>
              <a:buChar char="•"/>
              <a:defRPr/>
            </a:pPr>
            <a:endParaRPr lang="en-US" b="1" dirty="0">
              <a:ea typeface="ＭＳ Ｐゴシック" charset="-128"/>
            </a:endParaRPr>
          </a:p>
          <a:p>
            <a:pPr marL="0" indent="0">
              <a:buFont typeface="Arial" charset="0"/>
              <a:buNone/>
              <a:defRPr/>
            </a:pPr>
            <a:endParaRPr lang="en-US" b="1" dirty="0">
              <a:ea typeface="ＭＳ Ｐゴシック" charset="-128"/>
            </a:endParaRPr>
          </a:p>
          <a:p>
            <a:pPr marL="0" indent="0">
              <a:buFont typeface="Arial" charset="0"/>
              <a:buNone/>
              <a:defRPr/>
            </a:pPr>
            <a:endParaRPr lang="en-US" b="1" dirty="0">
              <a:ea typeface="ＭＳ Ｐゴシック" charset="-128"/>
            </a:endParaRPr>
          </a:p>
          <a:p>
            <a:pPr marL="0" indent="0">
              <a:buFont typeface="Arial" charset="0"/>
              <a:buNone/>
              <a:defRPr/>
            </a:pPr>
            <a:endParaRPr lang="en-US" b="1" dirty="0">
              <a:ea typeface="ＭＳ Ｐゴシック" charset="-128"/>
            </a:endParaRPr>
          </a:p>
        </p:txBody>
      </p:sp>
      <p:sp>
        <p:nvSpPr>
          <p:cNvPr id="71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253E0C2-9766-4B91-8343-89EB64AA2E4D}" type="slidenum">
              <a:rPr lang="en-US" sz="1200">
                <a:solidFill>
                  <a:srgbClr val="898989"/>
                </a:solidFill>
                <a:latin typeface="Calibri" pitchFamily="34" charset="0"/>
              </a:rPr>
              <a:pPr eaLnBrk="1" hangingPunct="1"/>
              <a:t>22</a:t>
            </a:fld>
            <a:endParaRPr lang="en-US" sz="1200">
              <a:solidFill>
                <a:srgbClr val="898989"/>
              </a:solidFill>
              <a:latin typeface="Calibri" pitchFamily="34" charset="0"/>
            </a:endParaRPr>
          </a:p>
        </p:txBody>
      </p:sp>
      <p:cxnSp>
        <p:nvCxnSpPr>
          <p:cNvPr id="7" name="Straight Arrow Connector 6"/>
          <p:cNvCxnSpPr/>
          <p:nvPr/>
        </p:nvCxnSpPr>
        <p:spPr>
          <a:xfrm>
            <a:off x="3257550" y="2819400"/>
            <a:ext cx="29718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173" name="TextBox 8"/>
          <p:cNvSpPr txBox="1">
            <a:spLocks noChangeArrowheads="1"/>
          </p:cNvSpPr>
          <p:nvPr/>
        </p:nvSpPr>
        <p:spPr bwMode="auto">
          <a:xfrm>
            <a:off x="3257550" y="2362200"/>
            <a:ext cx="276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b="1">
                <a:solidFill>
                  <a:schemeClr val="bg1"/>
                </a:solidFill>
                <a:latin typeface="Arial" pitchFamily="34" charset="0"/>
                <a:cs typeface="Arial" pitchFamily="34" charset="0"/>
              </a:rPr>
              <a:t>light</a:t>
            </a:r>
          </a:p>
        </p:txBody>
      </p:sp>
      <p:sp>
        <p:nvSpPr>
          <p:cNvPr id="9" name="Right Arrow 8"/>
          <p:cNvSpPr/>
          <p:nvPr/>
        </p:nvSpPr>
        <p:spPr>
          <a:xfrm>
            <a:off x="1905000" y="3124200"/>
            <a:ext cx="1676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ight Arrow 10"/>
          <p:cNvSpPr/>
          <p:nvPr/>
        </p:nvSpPr>
        <p:spPr>
          <a:xfrm>
            <a:off x="5410200" y="3124200"/>
            <a:ext cx="16383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152400" y="2819400"/>
            <a:ext cx="1600200" cy="12223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7248525" y="2686050"/>
            <a:ext cx="1809750" cy="1563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p>
        </p:txBody>
      </p:sp>
      <p:sp>
        <p:nvSpPr>
          <p:cNvPr id="14" name="Rectangle 13"/>
          <p:cNvSpPr/>
          <p:nvPr/>
        </p:nvSpPr>
        <p:spPr>
          <a:xfrm>
            <a:off x="3629025" y="2862263"/>
            <a:ext cx="1590675" cy="14049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a:spLocks noChangeArrowheads="1"/>
          </p:cNvSpPr>
          <p:nvPr/>
        </p:nvSpPr>
        <p:spPr bwMode="auto">
          <a:xfrm>
            <a:off x="304800" y="31242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b="1">
                <a:latin typeface="Arial" pitchFamily="34" charset="0"/>
                <a:cs typeface="Arial" pitchFamily="34" charset="0"/>
              </a:rPr>
              <a:t>light</a:t>
            </a:r>
          </a:p>
        </p:txBody>
      </p:sp>
      <p:sp>
        <p:nvSpPr>
          <p:cNvPr id="4" name="TextBox 3"/>
          <p:cNvSpPr txBox="1">
            <a:spLocks noChangeArrowheads="1"/>
          </p:cNvSpPr>
          <p:nvPr/>
        </p:nvSpPr>
        <p:spPr bwMode="auto">
          <a:xfrm>
            <a:off x="3810000" y="3052763"/>
            <a:ext cx="129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b="1">
                <a:latin typeface="Arial" pitchFamily="34" charset="0"/>
                <a:cs typeface="Arial" pitchFamily="34" charset="0"/>
              </a:rPr>
              <a:t>ATP</a:t>
            </a:r>
          </a:p>
          <a:p>
            <a:pPr algn="ctr" eaLnBrk="1" hangingPunct="1"/>
            <a:r>
              <a:rPr lang="en-US" b="1">
                <a:latin typeface="Arial" pitchFamily="34" charset="0"/>
                <a:cs typeface="Arial" pitchFamily="34" charset="0"/>
              </a:rPr>
              <a:t>NADPH</a:t>
            </a:r>
          </a:p>
        </p:txBody>
      </p:sp>
      <p:sp>
        <p:nvSpPr>
          <p:cNvPr id="6" name="TextBox 5"/>
          <p:cNvSpPr txBox="1">
            <a:spLocks noChangeArrowheads="1"/>
          </p:cNvSpPr>
          <p:nvPr/>
        </p:nvSpPr>
        <p:spPr bwMode="auto">
          <a:xfrm>
            <a:off x="1600200" y="2478088"/>
            <a:ext cx="21431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sz="2200" b="1">
                <a:latin typeface="Arial" pitchFamily="34" charset="0"/>
                <a:cs typeface="Arial" pitchFamily="34" charset="0"/>
              </a:rPr>
              <a:t>Light </a:t>
            </a:r>
          </a:p>
          <a:p>
            <a:pPr algn="ctr" eaLnBrk="1" hangingPunct="1"/>
            <a:r>
              <a:rPr lang="en-US" sz="2200" b="1">
                <a:latin typeface="Arial" pitchFamily="34" charset="0"/>
                <a:cs typeface="Arial" pitchFamily="34" charset="0"/>
              </a:rPr>
              <a:t>Reactions</a:t>
            </a:r>
          </a:p>
        </p:txBody>
      </p:sp>
      <p:sp>
        <p:nvSpPr>
          <p:cNvPr id="8" name="TextBox 7"/>
          <p:cNvSpPr txBox="1">
            <a:spLocks noChangeArrowheads="1"/>
          </p:cNvSpPr>
          <p:nvPr/>
        </p:nvSpPr>
        <p:spPr bwMode="auto">
          <a:xfrm>
            <a:off x="1943100" y="3587750"/>
            <a:ext cx="18002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200" b="1">
                <a:latin typeface="Arial" pitchFamily="34" charset="0"/>
                <a:cs typeface="Arial" pitchFamily="34" charset="0"/>
              </a:rPr>
              <a:t>thylakoids</a:t>
            </a:r>
          </a:p>
        </p:txBody>
      </p:sp>
      <p:sp>
        <p:nvSpPr>
          <p:cNvPr id="18" name="TextBox 17"/>
          <p:cNvSpPr txBox="1">
            <a:spLocks noChangeArrowheads="1"/>
          </p:cNvSpPr>
          <p:nvPr/>
        </p:nvSpPr>
        <p:spPr bwMode="auto">
          <a:xfrm>
            <a:off x="5105400" y="2435225"/>
            <a:ext cx="21431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sz="2200" b="1">
                <a:latin typeface="Arial" pitchFamily="34" charset="0"/>
                <a:cs typeface="Arial" pitchFamily="34" charset="0"/>
              </a:rPr>
              <a:t>Calvin </a:t>
            </a:r>
          </a:p>
          <a:p>
            <a:pPr algn="ctr" eaLnBrk="1" hangingPunct="1"/>
            <a:r>
              <a:rPr lang="en-US" sz="2200" b="1">
                <a:latin typeface="Arial" pitchFamily="34" charset="0"/>
                <a:cs typeface="Arial" pitchFamily="34" charset="0"/>
              </a:rPr>
              <a:t>Cycle</a:t>
            </a:r>
          </a:p>
        </p:txBody>
      </p:sp>
      <p:sp>
        <p:nvSpPr>
          <p:cNvPr id="19" name="TextBox 18"/>
          <p:cNvSpPr txBox="1">
            <a:spLocks noChangeArrowheads="1"/>
          </p:cNvSpPr>
          <p:nvPr/>
        </p:nvSpPr>
        <p:spPr bwMode="auto">
          <a:xfrm>
            <a:off x="5715000" y="3611563"/>
            <a:ext cx="18002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200" b="1" dirty="0">
                <a:latin typeface="Arial" pitchFamily="34" charset="0"/>
                <a:cs typeface="Arial" pitchFamily="34" charset="0"/>
              </a:rPr>
              <a:t>stroma</a:t>
            </a:r>
          </a:p>
        </p:txBody>
      </p:sp>
      <p:sp>
        <p:nvSpPr>
          <p:cNvPr id="15" name="TextBox 14"/>
          <p:cNvSpPr txBox="1">
            <a:spLocks noChangeArrowheads="1"/>
          </p:cNvSpPr>
          <p:nvPr/>
        </p:nvSpPr>
        <p:spPr bwMode="auto">
          <a:xfrm>
            <a:off x="7153275" y="2913063"/>
            <a:ext cx="18954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sz="2200" b="1">
                <a:latin typeface="Arial" pitchFamily="34" charset="0"/>
                <a:cs typeface="Arial" pitchFamily="34" charset="0"/>
              </a:rPr>
              <a:t>Organic compounds (carbs)</a:t>
            </a:r>
          </a:p>
        </p:txBody>
      </p:sp>
    </p:spTree>
    <p:extLst>
      <p:ext uri="{BB962C8B-B14F-4D97-AF65-F5344CB8AC3E}">
        <p14:creationId xmlns:p14="http://schemas.microsoft.com/office/powerpoint/2010/main" val="2645612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8" grpId="0"/>
      <p:bldP spid="19"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A55EB9-4A60-7C4E-ADFE-35A7C323F180}"/>
              </a:ext>
            </a:extLst>
          </p:cNvPr>
          <p:cNvPicPr>
            <a:picLocks noChangeAspect="1"/>
          </p:cNvPicPr>
          <p:nvPr/>
        </p:nvPicPr>
        <p:blipFill>
          <a:blip r:embed="rId2"/>
          <a:stretch>
            <a:fillRect/>
          </a:stretch>
        </p:blipFill>
        <p:spPr>
          <a:xfrm>
            <a:off x="510082" y="426804"/>
            <a:ext cx="8109262" cy="4356278"/>
          </a:xfrm>
          <a:prstGeom prst="rect">
            <a:avLst/>
          </a:prstGeom>
        </p:spPr>
      </p:pic>
      <p:sp>
        <p:nvSpPr>
          <p:cNvPr id="7" name="TextBox 6">
            <a:extLst>
              <a:ext uri="{FF2B5EF4-FFF2-40B4-BE49-F238E27FC236}">
                <a16:creationId xmlns:a16="http://schemas.microsoft.com/office/drawing/2014/main" id="{A1F732DC-3662-CA42-A705-0C835B1FE107}"/>
              </a:ext>
            </a:extLst>
          </p:cNvPr>
          <p:cNvSpPr txBox="1"/>
          <p:nvPr/>
        </p:nvSpPr>
        <p:spPr>
          <a:xfrm>
            <a:off x="1384509" y="4635076"/>
            <a:ext cx="5819098" cy="877163"/>
          </a:xfrm>
          <a:prstGeom prst="rect">
            <a:avLst/>
          </a:prstGeom>
          <a:noFill/>
        </p:spPr>
        <p:txBody>
          <a:bodyPr wrap="square" rtlCol="0">
            <a:spAutoFit/>
          </a:bodyPr>
          <a:lstStyle/>
          <a:p>
            <a:pPr algn="ctr" rtl="1"/>
            <a:r>
              <a:rPr lang="ar-SA" sz="1700" b="1" dirty="0">
                <a:solidFill>
                  <a:srgbClr val="FF0000"/>
                </a:solidFill>
                <a:cs typeface="+mj-cs"/>
              </a:rPr>
              <a:t>ملخص التفاعلات المعتمدة على الضوء</a:t>
            </a:r>
            <a:r>
              <a:rPr lang="en-US" sz="1700" b="1" dirty="0">
                <a:solidFill>
                  <a:srgbClr val="FF0000"/>
                </a:solidFill>
                <a:cs typeface="+mj-cs"/>
              </a:rPr>
              <a:t> </a:t>
            </a:r>
            <a:r>
              <a:rPr lang="ar-SA" sz="1700" b="1" dirty="0">
                <a:solidFill>
                  <a:srgbClr val="FF0000"/>
                </a:solidFill>
                <a:cs typeface="+mj-cs"/>
              </a:rPr>
              <a:t>في أغشية الثايلوكويد</a:t>
            </a:r>
          </a:p>
          <a:p>
            <a:pPr algn="ctr"/>
            <a:r>
              <a:rPr lang="ar-SA" sz="1700" b="1" dirty="0">
                <a:solidFill>
                  <a:srgbClr val="FF0000"/>
                </a:solidFill>
                <a:cs typeface="+mj-cs"/>
              </a:rPr>
              <a:t> </a:t>
            </a:r>
            <a:r>
              <a:rPr lang="en-US" sz="1700" b="1" dirty="0">
                <a:solidFill>
                  <a:srgbClr val="FF0000"/>
                </a:solidFill>
                <a:cs typeface="+mj-cs"/>
              </a:rPr>
              <a:t>light dependent reactions in thylakoids</a:t>
            </a:r>
            <a:r>
              <a:rPr lang="ar-SA" sz="1700" b="1" dirty="0">
                <a:solidFill>
                  <a:srgbClr val="FF0000"/>
                </a:solidFill>
                <a:cs typeface="+mj-cs"/>
              </a:rPr>
              <a:t> </a:t>
            </a:r>
            <a:r>
              <a:rPr lang="en-US" sz="1700" b="1" dirty="0">
                <a:solidFill>
                  <a:srgbClr val="FF0000"/>
                </a:solidFill>
                <a:cs typeface="+mj-cs"/>
              </a:rPr>
              <a:t>membranes </a:t>
            </a:r>
            <a:endParaRPr lang="ar-SA" sz="1700" b="1" dirty="0">
              <a:solidFill>
                <a:srgbClr val="FF0000"/>
              </a:solidFill>
              <a:cs typeface="+mj-cs"/>
            </a:endParaRPr>
          </a:p>
          <a:p>
            <a:pPr algn="ctr" rtl="1"/>
            <a:r>
              <a:rPr lang="en-US" sz="1700" b="1" dirty="0">
                <a:solidFill>
                  <a:srgbClr val="FF0000"/>
                </a:solidFill>
                <a:cs typeface="+mj-cs"/>
              </a:rPr>
              <a:t> </a:t>
            </a:r>
            <a:endParaRPr lang="en-IQ" sz="1700" b="1" dirty="0">
              <a:cs typeface="+mj-cs"/>
            </a:endParaRP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85D9173-522B-6243-BD3A-D0BF970C121C}"/>
                  </a:ext>
                </a:extLst>
              </p14:cNvPr>
              <p14:cNvContentPartPr/>
              <p14:nvPr/>
            </p14:nvContentPartPr>
            <p14:xfrm>
              <a:off x="3057305" y="633783"/>
              <a:ext cx="245160" cy="838440"/>
            </p14:xfrm>
          </p:contentPart>
        </mc:Choice>
        <mc:Fallback xmlns="">
          <p:pic>
            <p:nvPicPr>
              <p:cNvPr id="8" name="Ink 7">
                <a:extLst>
                  <a:ext uri="{FF2B5EF4-FFF2-40B4-BE49-F238E27FC236}">
                    <a16:creationId xmlns:a16="http://schemas.microsoft.com/office/drawing/2014/main" id="{085D9173-522B-6243-BD3A-D0BF970C121C}"/>
                  </a:ext>
                </a:extLst>
              </p:cNvPr>
              <p:cNvPicPr/>
              <p:nvPr/>
            </p:nvPicPr>
            <p:blipFill>
              <a:blip r:embed="rId4"/>
              <a:stretch>
                <a:fillRect/>
              </a:stretch>
            </p:blipFill>
            <p:spPr>
              <a:xfrm>
                <a:off x="3041825" y="618663"/>
                <a:ext cx="275400" cy="868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7E592DC4-B512-C343-AC49-CB43A260E4E3}"/>
                  </a:ext>
                </a:extLst>
              </p14:cNvPr>
              <p14:cNvContentPartPr/>
              <p14:nvPr/>
            </p14:nvContentPartPr>
            <p14:xfrm>
              <a:off x="3655625" y="1445583"/>
              <a:ext cx="156600" cy="338760"/>
            </p14:xfrm>
          </p:contentPart>
        </mc:Choice>
        <mc:Fallback xmlns="">
          <p:pic>
            <p:nvPicPr>
              <p:cNvPr id="9" name="Ink 8">
                <a:extLst>
                  <a:ext uri="{FF2B5EF4-FFF2-40B4-BE49-F238E27FC236}">
                    <a16:creationId xmlns:a16="http://schemas.microsoft.com/office/drawing/2014/main" id="{7E592DC4-B512-C343-AC49-CB43A260E4E3}"/>
                  </a:ext>
                </a:extLst>
              </p:cNvPr>
              <p:cNvPicPr/>
              <p:nvPr/>
            </p:nvPicPr>
            <p:blipFill>
              <a:blip r:embed="rId6"/>
              <a:stretch>
                <a:fillRect/>
              </a:stretch>
            </p:blipFill>
            <p:spPr>
              <a:xfrm>
                <a:off x="3640505" y="1430463"/>
                <a:ext cx="18684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2">
                <a:extLst>
                  <a:ext uri="{FF2B5EF4-FFF2-40B4-BE49-F238E27FC236}">
                    <a16:creationId xmlns:a16="http://schemas.microsoft.com/office/drawing/2014/main" id="{DD1DDD7A-0584-D64A-812D-FA09BA221B9D}"/>
                  </a:ext>
                </a:extLst>
              </p14:cNvPr>
              <p14:cNvContentPartPr/>
              <p14:nvPr/>
            </p14:nvContentPartPr>
            <p14:xfrm>
              <a:off x="2942825" y="321663"/>
              <a:ext cx="62640" cy="260280"/>
            </p14:xfrm>
          </p:contentPart>
        </mc:Choice>
        <mc:Fallback xmlns="">
          <p:pic>
            <p:nvPicPr>
              <p:cNvPr id="12" name="Ink 12">
                <a:extLst>
                  <a:ext uri="{FF2B5EF4-FFF2-40B4-BE49-F238E27FC236}">
                    <a16:creationId xmlns:a16="http://schemas.microsoft.com/office/drawing/2014/main" id="{DD1DDD7A-0584-D64A-812D-FA09BA221B9D}"/>
                  </a:ext>
                </a:extLst>
              </p:cNvPr>
              <p:cNvPicPr/>
              <p:nvPr/>
            </p:nvPicPr>
            <p:blipFill>
              <a:blip r:embed="rId8"/>
              <a:stretch>
                <a:fillRect/>
              </a:stretch>
            </p:blipFill>
            <p:spPr>
              <a:xfrm>
                <a:off x="2927345" y="306204"/>
                <a:ext cx="93240" cy="29083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5">
                <a:extLst>
                  <a:ext uri="{FF2B5EF4-FFF2-40B4-BE49-F238E27FC236}">
                    <a16:creationId xmlns:a16="http://schemas.microsoft.com/office/drawing/2014/main" id="{C9A8E16A-2769-7B48-920E-0B859BD9D831}"/>
                  </a:ext>
                </a:extLst>
              </p14:cNvPr>
              <p14:cNvContentPartPr/>
              <p14:nvPr/>
            </p14:nvContentPartPr>
            <p14:xfrm>
              <a:off x="3546545" y="1404183"/>
              <a:ext cx="78120" cy="255240"/>
            </p14:xfrm>
          </p:contentPart>
        </mc:Choice>
        <mc:Fallback xmlns="">
          <p:pic>
            <p:nvPicPr>
              <p:cNvPr id="15" name="Ink 15">
                <a:extLst>
                  <a:ext uri="{FF2B5EF4-FFF2-40B4-BE49-F238E27FC236}">
                    <a16:creationId xmlns:a16="http://schemas.microsoft.com/office/drawing/2014/main" id="{C9A8E16A-2769-7B48-920E-0B859BD9D831}"/>
                  </a:ext>
                </a:extLst>
              </p:cNvPr>
              <p:cNvPicPr/>
              <p:nvPr/>
            </p:nvPicPr>
            <p:blipFill>
              <a:blip r:embed="rId10"/>
              <a:stretch>
                <a:fillRect/>
              </a:stretch>
            </p:blipFill>
            <p:spPr>
              <a:xfrm>
                <a:off x="3531136" y="1388703"/>
                <a:ext cx="10858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9">
                <a:extLst>
                  <a:ext uri="{FF2B5EF4-FFF2-40B4-BE49-F238E27FC236}">
                    <a16:creationId xmlns:a16="http://schemas.microsoft.com/office/drawing/2014/main" id="{2A09953F-1AAD-8042-8AF4-E2DA8EAD89F0}"/>
                  </a:ext>
                </a:extLst>
              </p14:cNvPr>
              <p14:cNvContentPartPr/>
              <p14:nvPr/>
            </p14:nvContentPartPr>
            <p14:xfrm>
              <a:off x="6622385" y="685983"/>
              <a:ext cx="162000" cy="671760"/>
            </p14:xfrm>
          </p:contentPart>
        </mc:Choice>
        <mc:Fallback xmlns="">
          <p:pic>
            <p:nvPicPr>
              <p:cNvPr id="19" name="Ink 19">
                <a:extLst>
                  <a:ext uri="{FF2B5EF4-FFF2-40B4-BE49-F238E27FC236}">
                    <a16:creationId xmlns:a16="http://schemas.microsoft.com/office/drawing/2014/main" id="{2A09953F-1AAD-8042-8AF4-E2DA8EAD89F0}"/>
                  </a:ext>
                </a:extLst>
              </p:cNvPr>
              <p:cNvPicPr/>
              <p:nvPr/>
            </p:nvPicPr>
            <p:blipFill>
              <a:blip r:embed="rId12"/>
              <a:stretch>
                <a:fillRect/>
              </a:stretch>
            </p:blipFill>
            <p:spPr>
              <a:xfrm>
                <a:off x="6607231" y="670503"/>
                <a:ext cx="192668" cy="702360"/>
              </a:xfrm>
              <a:prstGeom prst="rect">
                <a:avLst/>
              </a:prstGeom>
            </p:spPr>
          </p:pic>
        </mc:Fallback>
      </mc:AlternateContent>
      <p:sp>
        <p:nvSpPr>
          <p:cNvPr id="21" name="TextBox 20">
            <a:extLst>
              <a:ext uri="{FF2B5EF4-FFF2-40B4-BE49-F238E27FC236}">
                <a16:creationId xmlns:a16="http://schemas.microsoft.com/office/drawing/2014/main" id="{1BAF1077-3114-5042-ADBD-B0D16206CEBC}"/>
              </a:ext>
            </a:extLst>
          </p:cNvPr>
          <p:cNvSpPr txBox="1"/>
          <p:nvPr/>
        </p:nvSpPr>
        <p:spPr>
          <a:xfrm>
            <a:off x="403900" y="5242849"/>
            <a:ext cx="5248641" cy="646331"/>
          </a:xfrm>
          <a:prstGeom prst="rect">
            <a:avLst/>
          </a:prstGeom>
          <a:noFill/>
        </p:spPr>
        <p:txBody>
          <a:bodyPr wrap="square">
            <a:spAutoFit/>
          </a:bodyPr>
          <a:lstStyle/>
          <a:p>
            <a:r>
              <a:rPr lang="en-US" sz="1800" dirty="0">
                <a:solidFill>
                  <a:prstClr val="black"/>
                </a:solidFill>
                <a:latin typeface="TimesNewRomanPSMT"/>
              </a:rPr>
              <a:t>The flow of electrons from PSII to PSI has been called</a:t>
            </a:r>
            <a:endParaRPr lang="ar-SA" sz="1800" dirty="0">
              <a:solidFill>
                <a:prstClr val="black"/>
              </a:solidFill>
              <a:latin typeface="TimesNewRomanPSMT"/>
            </a:endParaRPr>
          </a:p>
          <a:p>
            <a:pPr marL="285750" indent="-285750">
              <a:buFont typeface="Wingdings" pitchFamily="2" charset="2"/>
              <a:buChar char="v"/>
            </a:pPr>
            <a:r>
              <a:rPr lang="en-US" sz="1800" dirty="0">
                <a:solidFill>
                  <a:prstClr val="black"/>
                </a:solidFill>
                <a:latin typeface="TimesNewRomanPSMT"/>
              </a:rPr>
              <a:t> </a:t>
            </a:r>
            <a:r>
              <a:rPr lang="en-US" sz="1800" b="1" dirty="0">
                <a:solidFill>
                  <a:prstClr val="black"/>
                </a:solidFill>
                <a:latin typeface="TimesNewRomanPS-BoldMT"/>
              </a:rPr>
              <a:t>linear electron flow</a:t>
            </a:r>
            <a:r>
              <a:rPr lang="en-US" sz="1800" b="0" dirty="0">
                <a:solidFill>
                  <a:prstClr val="black"/>
                </a:solidFill>
                <a:latin typeface="TimesNewRomanPSMT"/>
              </a:rPr>
              <a:t> or </a:t>
            </a:r>
            <a:r>
              <a:rPr lang="en-US" sz="1800" b="1" dirty="0">
                <a:solidFill>
                  <a:prstClr val="black"/>
                </a:solidFill>
                <a:latin typeface="TimesNewRomanPS-BoldMT"/>
              </a:rPr>
              <a:t>non-cyclic electron flow</a:t>
            </a:r>
            <a:endParaRPr lang="en-IQ" dirty="0"/>
          </a:p>
        </p:txBody>
      </p:sp>
    </p:spTree>
    <p:extLst>
      <p:ext uri="{BB962C8B-B14F-4D97-AF65-F5344CB8AC3E}">
        <p14:creationId xmlns:p14="http://schemas.microsoft.com/office/powerpoint/2010/main" val="2154208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23D618-96BE-1146-8DEC-6C6A96E6FB62}"/>
              </a:ext>
            </a:extLst>
          </p:cNvPr>
          <p:cNvSpPr>
            <a:spLocks noGrp="1"/>
          </p:cNvSpPr>
          <p:nvPr>
            <p:ph idx="1"/>
          </p:nvPr>
        </p:nvSpPr>
        <p:spPr>
          <a:xfrm>
            <a:off x="333115" y="507167"/>
            <a:ext cx="8353685" cy="4525963"/>
          </a:xfrm>
        </p:spPr>
        <p:txBody>
          <a:bodyPr>
            <a:normAutofit/>
          </a:bodyPr>
          <a:lstStyle/>
          <a:p>
            <a:pPr marL="0" indent="0" algn="r" rtl="1">
              <a:buNone/>
            </a:pPr>
            <a:r>
              <a:rPr lang="ar-SA" sz="2200" b="1" dirty="0">
                <a:latin typeface="Times New Roman" panose="02020603050405020304" pitchFamily="18" charset="0"/>
                <a:cs typeface="Times New Roman" panose="02020603050405020304" pitchFamily="18" charset="0"/>
              </a:rPr>
              <a:t>ماهي النواقل الالكترونية في </a:t>
            </a:r>
            <a:r>
              <a:rPr lang="en-US" sz="2200" b="1" dirty="0">
                <a:latin typeface="Times New Roman" panose="02020603050405020304" pitchFamily="18" charset="0"/>
                <a:cs typeface="Times New Roman" panose="02020603050405020304" pitchFamily="18" charset="0"/>
              </a:rPr>
              <a:t>PSII </a:t>
            </a:r>
            <a:r>
              <a:rPr lang="ar-SA" sz="2200" b="1" dirty="0">
                <a:latin typeface="Times New Roman" panose="02020603050405020304" pitchFamily="18" charset="0"/>
                <a:cs typeface="Times New Roman" panose="02020603050405020304" pitchFamily="18" charset="0"/>
              </a:rPr>
              <a:t> و </a:t>
            </a:r>
            <a:r>
              <a:rPr lang="en-US" sz="2200" b="1" dirty="0">
                <a:latin typeface="Times New Roman" panose="02020603050405020304" pitchFamily="18" charset="0"/>
                <a:cs typeface="Times New Roman" panose="02020603050405020304" pitchFamily="18" charset="0"/>
              </a:rPr>
              <a:t>PSI</a:t>
            </a:r>
            <a:r>
              <a:rPr lang="ar-SA" sz="2200" b="1" dirty="0">
                <a:latin typeface="Times New Roman" panose="02020603050405020304" pitchFamily="18" charset="0"/>
                <a:cs typeface="Times New Roman" panose="02020603050405020304" pitchFamily="18" charset="0"/>
              </a:rPr>
              <a:t>؟</a:t>
            </a:r>
          </a:p>
          <a:p>
            <a:pPr marL="0" indent="0" algn="r" rtl="1">
              <a:buNone/>
            </a:pPr>
            <a:r>
              <a:rPr lang="ar-SA" sz="2000" dirty="0">
                <a:latin typeface="Times New Roman" panose="02020603050405020304" pitchFamily="18" charset="0"/>
                <a:cs typeface="Times New Roman" panose="02020603050405020304" pitchFamily="18" charset="0"/>
              </a:rPr>
              <a:t>إن المركبات البروتينية التي تقوم بنقل وتمرير الالكترونات المستثارة من </a:t>
            </a:r>
            <a:r>
              <a:rPr lang="en-US" sz="2000" dirty="0">
                <a:latin typeface="Times New Roman" panose="02020603050405020304" pitchFamily="18" charset="0"/>
                <a:cs typeface="Times New Roman" panose="02020603050405020304" pitchFamily="18" charset="0"/>
              </a:rPr>
              <a:t>PSII </a:t>
            </a:r>
            <a:r>
              <a:rPr lang="ar-SA" sz="2000" dirty="0">
                <a:latin typeface="Times New Roman" panose="02020603050405020304" pitchFamily="18" charset="0"/>
                <a:cs typeface="Times New Roman" panose="02020603050405020304" pitchFamily="18" charset="0"/>
              </a:rPr>
              <a:t> الى </a:t>
            </a:r>
            <a:r>
              <a:rPr lang="en-US" sz="2000" dirty="0">
                <a:latin typeface="Times New Roman" panose="02020603050405020304" pitchFamily="18" charset="0"/>
                <a:cs typeface="Times New Roman" panose="02020603050405020304" pitchFamily="18" charset="0"/>
              </a:rPr>
              <a:t>PSI</a:t>
            </a:r>
            <a:r>
              <a:rPr lang="ar-SA" sz="2000" dirty="0">
                <a:latin typeface="Times New Roman" panose="02020603050405020304" pitchFamily="18" charset="0"/>
                <a:cs typeface="Times New Roman" panose="02020603050405020304" pitchFamily="18" charset="0"/>
              </a:rPr>
              <a:t> تسمى سلسلة نقل الالكترون </a:t>
            </a:r>
            <a:r>
              <a:rPr lang="en-US" sz="2000" dirty="0">
                <a:latin typeface="Times New Roman" panose="02020603050405020304" pitchFamily="18" charset="0"/>
                <a:cs typeface="Times New Roman" panose="02020603050405020304" pitchFamily="18" charset="0"/>
              </a:rPr>
              <a:t>Electron transport chain</a:t>
            </a:r>
            <a:r>
              <a:rPr lang="ar-SA" sz="2000" dirty="0">
                <a:latin typeface="Times New Roman" panose="02020603050405020304" pitchFamily="18" charset="0"/>
                <a:cs typeface="Times New Roman" panose="02020603050405020304" pitchFamily="18" charset="0"/>
              </a:rPr>
              <a:t> وهي تشابه تلك التي توجد في المايتوكوندريا.</a:t>
            </a:r>
          </a:p>
          <a:p>
            <a:pPr marL="0" indent="0" algn="r" rtl="1">
              <a:buNone/>
            </a:pPr>
            <a:r>
              <a:rPr lang="ar-SA" sz="2000" dirty="0">
                <a:latin typeface="Times New Roman" panose="02020603050405020304" pitchFamily="18" charset="0"/>
                <a:cs typeface="Times New Roman" panose="02020603050405020304" pitchFamily="18" charset="0"/>
              </a:rPr>
              <a:t>ونواقل </a:t>
            </a:r>
            <a:r>
              <a:rPr lang="en-US" sz="2000" dirty="0">
                <a:latin typeface="Times New Roman" panose="02020603050405020304" pitchFamily="18" charset="0"/>
                <a:cs typeface="Times New Roman" panose="02020603050405020304" pitchFamily="18" charset="0"/>
              </a:rPr>
              <a:t>PSII </a:t>
            </a:r>
            <a:r>
              <a:rPr lang="ar-SA" sz="2000" dirty="0">
                <a:latin typeface="Times New Roman" panose="02020603050405020304" pitchFamily="18" charset="0"/>
                <a:cs typeface="Times New Roman" panose="02020603050405020304" pitchFamily="18" charset="0"/>
              </a:rPr>
              <a:t> تتكون من معقد سايتوكرومي </a:t>
            </a:r>
            <a:r>
              <a:rPr lang="en-US" sz="2000" dirty="0">
                <a:latin typeface="Times New Roman" panose="02020603050405020304" pitchFamily="18" charset="0"/>
                <a:cs typeface="Times New Roman" panose="02020603050405020304" pitchFamily="18" charset="0"/>
              </a:rPr>
              <a:t>Cytochrome complex </a:t>
            </a:r>
            <a:r>
              <a:rPr lang="ar-SA" sz="2000" dirty="0">
                <a:latin typeface="Times New Roman" panose="02020603050405020304" pitchFamily="18" charset="0"/>
                <a:cs typeface="Times New Roman" panose="02020603050405020304" pitchFamily="18" charset="0"/>
              </a:rPr>
              <a:t> يسمى </a:t>
            </a:r>
            <a:r>
              <a:rPr lang="en-US" sz="2000" dirty="0">
                <a:latin typeface="Times New Roman" panose="02020603050405020304" pitchFamily="18" charset="0"/>
                <a:cs typeface="Times New Roman" panose="02020603050405020304" pitchFamily="18" charset="0"/>
              </a:rPr>
              <a:t>Plastoqinon (Pq)</a:t>
            </a:r>
            <a:endParaRPr lang="ar-SA" sz="2000" dirty="0">
              <a:latin typeface="Times New Roman" panose="02020603050405020304" pitchFamily="18" charset="0"/>
              <a:cs typeface="Times New Roman" panose="02020603050405020304" pitchFamily="18" charset="0"/>
            </a:endParaRPr>
          </a:p>
          <a:p>
            <a:pPr marL="0" indent="0" algn="r" rtl="1">
              <a:buNone/>
            </a:pPr>
            <a:r>
              <a:rPr lang="ar-SA" sz="2000" dirty="0">
                <a:latin typeface="Times New Roman" panose="02020603050405020304" pitchFamily="18" charset="0"/>
                <a:cs typeface="Times New Roman" panose="02020603050405020304" pitchFamily="18" charset="0"/>
              </a:rPr>
              <a:t>و </a:t>
            </a:r>
            <a:r>
              <a:rPr lang="en-US" sz="2000" dirty="0">
                <a:latin typeface="Times New Roman" panose="02020603050405020304" pitchFamily="18" charset="0"/>
                <a:cs typeface="Times New Roman" panose="02020603050405020304" pitchFamily="18" charset="0"/>
              </a:rPr>
              <a:t>Plastocycnin (Pc)</a:t>
            </a:r>
            <a:r>
              <a:rPr lang="ar-SA" sz="2000" dirty="0">
                <a:latin typeface="Times New Roman" panose="02020603050405020304" pitchFamily="18" charset="0"/>
                <a:cs typeface="Times New Roman" panose="02020603050405020304" pitchFamily="18" charset="0"/>
              </a:rPr>
              <a:t>. ⇐ </a:t>
            </a:r>
            <a:r>
              <a:rPr lang="ar-SA" sz="2000" dirty="0">
                <a:solidFill>
                  <a:srgbClr val="FF0000"/>
                </a:solidFill>
                <a:latin typeface="Times New Roman" panose="02020603050405020304" pitchFamily="18" charset="0"/>
                <a:cs typeface="Times New Roman" panose="02020603050405020304" pitchFamily="18" charset="0"/>
              </a:rPr>
              <a:t>ماذا ينتج هنا</a:t>
            </a:r>
            <a:r>
              <a:rPr lang="ar-SA" sz="2000" dirty="0">
                <a:latin typeface="Times New Roman" panose="02020603050405020304" pitchFamily="18" charset="0"/>
                <a:cs typeface="Times New Roman" panose="02020603050405020304" pitchFamily="18" charset="0"/>
              </a:rPr>
              <a:t>؟</a:t>
            </a:r>
          </a:p>
          <a:p>
            <a:pPr marL="0" indent="0" algn="r" rtl="1">
              <a:buNone/>
            </a:pPr>
            <a:r>
              <a:rPr lang="ar-SA" sz="2000" dirty="0">
                <a:latin typeface="Times New Roman" panose="02020603050405020304" pitchFamily="18" charset="0"/>
                <a:cs typeface="Times New Roman" panose="02020603050405020304" pitchFamily="18" charset="0"/>
              </a:rPr>
              <a:t>أما نواقل </a:t>
            </a:r>
            <a:r>
              <a:rPr lang="en-US" sz="2000" dirty="0">
                <a:latin typeface="Times New Roman" panose="02020603050405020304" pitchFamily="18" charset="0"/>
                <a:cs typeface="Times New Roman" panose="02020603050405020304" pitchFamily="18" charset="0"/>
              </a:rPr>
              <a:t>PSI</a:t>
            </a:r>
            <a:r>
              <a:rPr lang="ar-SA" sz="2000" dirty="0">
                <a:latin typeface="Times New Roman" panose="02020603050405020304" pitchFamily="18" charset="0"/>
                <a:cs typeface="Times New Roman" panose="02020603050405020304" pitchFamily="18" charset="0"/>
              </a:rPr>
              <a:t> فهي بروتينات </a:t>
            </a:r>
            <a:r>
              <a:rPr lang="en-US" sz="2000" dirty="0">
                <a:latin typeface="Times New Roman" panose="02020603050405020304" pitchFamily="18" charset="0"/>
                <a:cs typeface="Times New Roman" panose="02020603050405020304" pitchFamily="18" charset="0"/>
              </a:rPr>
              <a:t>Ferredoxin (Fed)</a:t>
            </a:r>
            <a:r>
              <a:rPr lang="ar-SA" sz="2000" dirty="0">
                <a:latin typeface="Times New Roman" panose="02020603050405020304" pitchFamily="18" charset="0"/>
                <a:cs typeface="Times New Roman" panose="02020603050405020304" pitchFamily="18" charset="0"/>
              </a:rPr>
              <a:t> وهنا لاتوجد مضخة بروتونات لذلك لاتنتج </a:t>
            </a:r>
            <a:r>
              <a:rPr lang="en-US" sz="2000" dirty="0">
                <a:latin typeface="Times New Roman" panose="02020603050405020304" pitchFamily="18" charset="0"/>
                <a:cs typeface="Times New Roman" panose="02020603050405020304" pitchFamily="18" charset="0"/>
              </a:rPr>
              <a:t>ATP </a:t>
            </a:r>
            <a:endParaRPr lang="ar-SA" sz="2000" dirty="0">
              <a:latin typeface="Times New Roman" panose="02020603050405020304" pitchFamily="18" charset="0"/>
              <a:cs typeface="Times New Roman" panose="02020603050405020304" pitchFamily="18" charset="0"/>
            </a:endParaRPr>
          </a:p>
          <a:p>
            <a:pPr marL="0" indent="0" algn="r" rtl="1">
              <a:buNone/>
            </a:pPr>
            <a:r>
              <a:rPr lang="ar-SA" sz="2000" dirty="0">
                <a:latin typeface="Times New Roman" panose="02020603050405020304" pitchFamily="18" charset="0"/>
                <a:cs typeface="Times New Roman" panose="02020603050405020304" pitchFamily="18" charset="0"/>
              </a:rPr>
              <a:t>لكن هنالك إنزيم خاص هو </a:t>
            </a:r>
            <a:r>
              <a:rPr lang="en-US" sz="2000" dirty="0">
                <a:latin typeface="Times New Roman" panose="02020603050405020304" pitchFamily="18" charset="0"/>
                <a:cs typeface="Times New Roman" panose="02020603050405020304" pitchFamily="18" charset="0"/>
              </a:rPr>
              <a:t>NSDP</a:t>
            </a:r>
            <a:r>
              <a:rPr lang="en-US" sz="2000" baseline="30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reductase</a:t>
            </a:r>
            <a:r>
              <a:rPr lang="ar-SA" sz="2000" dirty="0">
                <a:latin typeface="Times New Roman" panose="02020603050405020304" pitchFamily="18" charset="0"/>
                <a:cs typeface="Times New Roman" panose="02020603050405020304" pitchFamily="18" charset="0"/>
              </a:rPr>
              <a:t> يعمل على نقل الالكترونات من </a:t>
            </a:r>
            <a:r>
              <a:rPr lang="en-US" sz="2000" dirty="0">
                <a:latin typeface="Times New Roman" panose="02020603050405020304" pitchFamily="18" charset="0"/>
                <a:cs typeface="Times New Roman" panose="02020603050405020304" pitchFamily="18" charset="0"/>
              </a:rPr>
              <a:t>Fd</a:t>
            </a:r>
            <a:r>
              <a:rPr lang="ar-SA" sz="2000" dirty="0">
                <a:latin typeface="Times New Roman" panose="02020603050405020304" pitchFamily="18" charset="0"/>
                <a:cs typeface="Times New Roman" panose="02020603050405020304" pitchFamily="18" charset="0"/>
              </a:rPr>
              <a:t> الى </a:t>
            </a:r>
            <a:r>
              <a:rPr lang="en-US" sz="2000" dirty="0">
                <a:latin typeface="Times New Roman" panose="02020603050405020304" pitchFamily="18" charset="0"/>
                <a:cs typeface="Times New Roman" panose="02020603050405020304" pitchFamily="18" charset="0"/>
              </a:rPr>
              <a:t>NADP+</a:t>
            </a:r>
            <a:r>
              <a:rPr lang="ar-SA" sz="2000" dirty="0">
                <a:latin typeface="Times New Roman" panose="02020603050405020304" pitchFamily="18" charset="0"/>
                <a:cs typeface="Times New Roman" panose="02020603050405020304" pitchFamily="18" charset="0"/>
              </a:rPr>
              <a:t> لتتحول الى </a:t>
            </a:r>
            <a:r>
              <a:rPr lang="en-US" sz="2000" dirty="0">
                <a:latin typeface="Times New Roman" panose="02020603050405020304" pitchFamily="18" charset="0"/>
                <a:cs typeface="Times New Roman" panose="02020603050405020304" pitchFamily="18" charset="0"/>
              </a:rPr>
              <a:t>NADP-H</a:t>
            </a:r>
            <a:r>
              <a:rPr lang="ar-SA" sz="2000" dirty="0">
                <a:latin typeface="Times New Roman" panose="02020603050405020304" pitchFamily="18" charset="0"/>
                <a:cs typeface="Times New Roman" panose="02020603050405020304" pitchFamily="18" charset="0"/>
              </a:rPr>
              <a:t>. </a:t>
            </a:r>
            <a:endParaRPr lang="en-IQ"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7303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007" y="187377"/>
            <a:ext cx="7755329" cy="6422869"/>
          </a:xfrm>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pPr algn="r" rtl="1">
              <a:buNone/>
            </a:pPr>
            <a:r>
              <a:rPr lang="ar-IQ" b="1" u="sng" dirty="0">
                <a:solidFill>
                  <a:srgbClr val="FF0000"/>
                </a:solidFill>
              </a:rPr>
              <a:t>1- المسار الالكتروني غير الدائري</a:t>
            </a:r>
            <a:endParaRPr lang="ar-IQ" sz="2800" b="1" u="sng" dirty="0">
              <a:solidFill>
                <a:srgbClr val="FF0000"/>
              </a:solidFill>
            </a:endParaRPr>
          </a:p>
          <a:p>
            <a:pPr algn="r" rtl="1">
              <a:buNone/>
            </a:pPr>
            <a:r>
              <a:rPr lang="ar-IQ" sz="2800" b="1" dirty="0">
                <a:solidFill>
                  <a:srgbClr val="002060"/>
                </a:solidFill>
              </a:rPr>
              <a:t>ويحدث في أغشية الثايلاكويد وينتج خلال هذا المسار </a:t>
            </a:r>
            <a:r>
              <a:rPr lang="en-US" sz="2800" b="1" dirty="0">
                <a:solidFill>
                  <a:srgbClr val="002060"/>
                </a:solidFill>
              </a:rPr>
              <a:t>ATP, NADPH</a:t>
            </a:r>
            <a:r>
              <a:rPr lang="ar-IQ" sz="2800" b="1" dirty="0">
                <a:solidFill>
                  <a:srgbClr val="002060"/>
                </a:solidFill>
              </a:rPr>
              <a:t> وغاز الأوكسجين من التحلل الضوئي للماء. وتتابع التفاعلات من النظام الضوئي الثاني وبامتصاص </a:t>
            </a:r>
            <a:r>
              <a:rPr lang="en-US" sz="2800" b="1" dirty="0">
                <a:solidFill>
                  <a:srgbClr val="002060"/>
                </a:solidFill>
              </a:rPr>
              <a:t>P680</a:t>
            </a:r>
            <a:r>
              <a:rPr lang="ar-IQ" sz="2800" b="1" dirty="0">
                <a:solidFill>
                  <a:srgbClr val="002060"/>
                </a:solidFill>
              </a:rPr>
              <a:t> للطاقة الشمسية تصبح الالكترونات متهيجة ونشطة (كيف تعوض هذه الالكترونات وماهي المركبات التي تستقبلها؟).</a:t>
            </a:r>
          </a:p>
          <a:p>
            <a:pPr algn="r" rtl="1">
              <a:buNone/>
            </a:pPr>
            <a:r>
              <a:rPr lang="ar-IQ" b="1" u="sng" dirty="0">
                <a:solidFill>
                  <a:srgbClr val="FF0000"/>
                </a:solidFill>
              </a:rPr>
              <a:t>المسار الالكتروني الدائري</a:t>
            </a:r>
          </a:p>
          <a:p>
            <a:pPr algn="r" rtl="1">
              <a:buNone/>
            </a:pPr>
            <a:r>
              <a:rPr lang="ar-IQ" sz="2800" b="1" dirty="0">
                <a:solidFill>
                  <a:srgbClr val="002060"/>
                </a:solidFill>
              </a:rPr>
              <a:t>ويتم في أغشية الكرانا للبلاستيدات الخضر، إذ تغادر الالكترونات النظام الضوئي الأول </a:t>
            </a:r>
            <a:r>
              <a:rPr lang="en-US" sz="2800" b="1" dirty="0">
                <a:solidFill>
                  <a:srgbClr val="002060"/>
                </a:solidFill>
              </a:rPr>
              <a:t>P700</a:t>
            </a:r>
            <a:r>
              <a:rPr lang="ar-IQ" sz="2800" b="1" dirty="0">
                <a:solidFill>
                  <a:srgbClr val="002060"/>
                </a:solidFill>
              </a:rPr>
              <a:t> ثم تعود إليه في دورة مغلقة(كيف تعوض الالكترونات وماهي المركبات التي تستقبلها و</a:t>
            </a:r>
            <a:r>
              <a:rPr lang="ar-SA" sz="2800" b="1">
                <a:solidFill>
                  <a:srgbClr val="002060"/>
                </a:solidFill>
              </a:rPr>
              <a:t>ما هي</a:t>
            </a:r>
            <a:r>
              <a:rPr lang="ar-IQ" sz="2800" b="1">
                <a:solidFill>
                  <a:srgbClr val="002060"/>
                </a:solidFill>
              </a:rPr>
              <a:t> </a:t>
            </a:r>
            <a:r>
              <a:rPr lang="ar-IQ" sz="2800" b="1" dirty="0">
                <a:solidFill>
                  <a:srgbClr val="002060"/>
                </a:solidFill>
              </a:rPr>
              <a:t>نواتج هذا المسار).</a:t>
            </a:r>
          </a:p>
          <a:p>
            <a:pPr algn="r" rtl="1">
              <a:buNone/>
            </a:pPr>
            <a:r>
              <a:rPr lang="ar-IQ" sz="2800" b="1" dirty="0">
                <a:solidFill>
                  <a:srgbClr val="002060"/>
                </a:solidFill>
              </a:rPr>
              <a:t>وقد فسرت نظرية بيتر ميتشل </a:t>
            </a:r>
            <a:r>
              <a:rPr lang="en-US" sz="2800" b="1" dirty="0">
                <a:solidFill>
                  <a:srgbClr val="002060"/>
                </a:solidFill>
              </a:rPr>
              <a:t>Peter Mitchell</a:t>
            </a:r>
            <a:r>
              <a:rPr lang="ar-IQ" sz="2800" b="1" dirty="0">
                <a:solidFill>
                  <a:srgbClr val="002060"/>
                </a:solidFill>
              </a:rPr>
              <a:t> الكيموازموزيه </a:t>
            </a:r>
            <a:r>
              <a:rPr lang="en-US" sz="2800" b="1" dirty="0">
                <a:solidFill>
                  <a:srgbClr val="002060"/>
                </a:solidFill>
              </a:rPr>
              <a:t>Chemiosmotic theory</a:t>
            </a:r>
            <a:r>
              <a:rPr lang="ar-IQ" sz="2800" b="1" dirty="0">
                <a:solidFill>
                  <a:srgbClr val="002060"/>
                </a:solidFill>
              </a:rPr>
              <a:t>تكوين </a:t>
            </a:r>
            <a:r>
              <a:rPr lang="en-US" sz="2800" b="1" dirty="0">
                <a:solidFill>
                  <a:srgbClr val="002060"/>
                </a:solidFill>
              </a:rPr>
              <a:t>ATP</a:t>
            </a:r>
            <a:r>
              <a:rPr lang="ar-IQ" sz="2800" b="1" dirty="0">
                <a:solidFill>
                  <a:srgbClr val="002060"/>
                </a:solidFill>
              </a:rPr>
              <a:t>بطريقة غير مباشرة خلال مرور الالكترونات في نظام السايتوكروم (كيف؟وضح ذلك).</a:t>
            </a:r>
          </a:p>
          <a:p>
            <a:pPr algn="r" rtl="1">
              <a:buNone/>
            </a:pPr>
            <a:r>
              <a:rPr lang="ar-IQ" sz="2800" b="1" dirty="0">
                <a:solidFill>
                  <a:srgbClr val="002060"/>
                </a:solidFill>
              </a:rPr>
              <a:t> </a:t>
            </a:r>
            <a:endParaRPr lang="en-US" sz="2800" b="1" dirty="0">
              <a:solidFill>
                <a:srgbClr val="00206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D009BC-3280-F64C-B0FB-A0FC8E028226}"/>
              </a:ext>
            </a:extLst>
          </p:cNvPr>
          <p:cNvPicPr>
            <a:picLocks noChangeAspect="1"/>
          </p:cNvPicPr>
          <p:nvPr/>
        </p:nvPicPr>
        <p:blipFill>
          <a:blip r:embed="rId2"/>
          <a:stretch>
            <a:fillRect/>
          </a:stretch>
        </p:blipFill>
        <p:spPr>
          <a:xfrm>
            <a:off x="895246" y="707869"/>
            <a:ext cx="7599181" cy="4611558"/>
          </a:xfrm>
          <a:prstGeom prst="rect">
            <a:avLst/>
          </a:prstGeom>
        </p:spPr>
      </p:pic>
      <p:sp>
        <p:nvSpPr>
          <p:cNvPr id="7" name="TextBox 6">
            <a:extLst>
              <a:ext uri="{FF2B5EF4-FFF2-40B4-BE49-F238E27FC236}">
                <a16:creationId xmlns:a16="http://schemas.microsoft.com/office/drawing/2014/main" id="{2DE8DA8A-F5AC-3A46-9614-4AD9CA54CFBF}"/>
              </a:ext>
            </a:extLst>
          </p:cNvPr>
          <p:cNvSpPr txBox="1"/>
          <p:nvPr/>
        </p:nvSpPr>
        <p:spPr>
          <a:xfrm>
            <a:off x="4257624" y="5127066"/>
            <a:ext cx="4236803" cy="384721"/>
          </a:xfrm>
          <a:prstGeom prst="rect">
            <a:avLst/>
          </a:prstGeom>
          <a:noFill/>
        </p:spPr>
        <p:txBody>
          <a:bodyPr wrap="square" rtlCol="0">
            <a:spAutoFit/>
          </a:bodyPr>
          <a:lstStyle/>
          <a:p>
            <a:pPr algn="ctr"/>
            <a:r>
              <a:rPr lang="ar-SA" sz="1900" b="1" dirty="0">
                <a:solidFill>
                  <a:srgbClr val="FF0000"/>
                </a:solidFill>
              </a:rPr>
              <a:t>شكل يوضح الفسفور الضوئية الدائرية</a:t>
            </a:r>
            <a:endParaRPr lang="en-IQ" sz="1900" b="1" dirty="0">
              <a:solidFill>
                <a:srgbClr val="FF0000"/>
              </a:solidFill>
            </a:endParaRPr>
          </a:p>
        </p:txBody>
      </p:sp>
    </p:spTree>
    <p:extLst>
      <p:ext uri="{BB962C8B-B14F-4D97-AF65-F5344CB8AC3E}">
        <p14:creationId xmlns:p14="http://schemas.microsoft.com/office/powerpoint/2010/main" val="788360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610600" cy="6400800"/>
          </a:xfrm>
        </p:spPr>
        <p:style>
          <a:lnRef idx="1">
            <a:schemeClr val="accent5"/>
          </a:lnRef>
          <a:fillRef idx="2">
            <a:schemeClr val="accent5"/>
          </a:fillRef>
          <a:effectRef idx="1">
            <a:schemeClr val="accent5"/>
          </a:effectRef>
          <a:fontRef idx="minor">
            <a:schemeClr val="dk1"/>
          </a:fontRef>
        </p:style>
        <p:txBody>
          <a:bodyPr/>
          <a:lstStyle/>
          <a:p>
            <a:pPr algn="r" rtl="1">
              <a:buNone/>
            </a:pPr>
            <a:r>
              <a:rPr lang="ar-IQ" sz="3600" b="1" u="sng" dirty="0">
                <a:solidFill>
                  <a:srgbClr val="FF0000"/>
                </a:solidFill>
              </a:rPr>
              <a:t>التفاعلات غير المعتمدة على الضوء</a:t>
            </a:r>
          </a:p>
          <a:p>
            <a:pPr algn="r" rtl="1">
              <a:buNone/>
            </a:pPr>
            <a:r>
              <a:rPr lang="ar-IQ" b="1" dirty="0">
                <a:solidFill>
                  <a:srgbClr val="002060"/>
                </a:solidFill>
              </a:rPr>
              <a:t>وهي المرحلة الثانية من عملية البناء الضوئي والتي يجري بمعزل عن الضوء إذ إن </a:t>
            </a:r>
            <a:r>
              <a:rPr lang="en-US" b="1" dirty="0">
                <a:solidFill>
                  <a:srgbClr val="FF0000"/>
                </a:solidFill>
              </a:rPr>
              <a:t>ATP ,NADPH</a:t>
            </a:r>
            <a:r>
              <a:rPr lang="ar-IQ" b="1" dirty="0">
                <a:solidFill>
                  <a:srgbClr val="002060"/>
                </a:solidFill>
              </a:rPr>
              <a:t> الناتجة من تفاعلات الضوء تستغل </a:t>
            </a:r>
            <a:r>
              <a:rPr lang="ar-IQ" b="1" dirty="0">
                <a:solidFill>
                  <a:srgbClr val="FF0000"/>
                </a:solidFill>
              </a:rPr>
              <a:t>لاختزال ثنائي أوكسيد الكربون </a:t>
            </a:r>
            <a:r>
              <a:rPr lang="ar-IQ" b="1" dirty="0">
                <a:solidFill>
                  <a:srgbClr val="002060"/>
                </a:solidFill>
              </a:rPr>
              <a:t>لتكوين مركب كربوهيدراتي وعملية الاختزال هذه ماهي إلا عملية بناء تتكون فيها أواصر جديدة.</a:t>
            </a:r>
          </a:p>
          <a:p>
            <a:pPr algn="r" rtl="1">
              <a:buNone/>
            </a:pPr>
            <a:r>
              <a:rPr lang="ar-IQ" b="1" dirty="0">
                <a:solidFill>
                  <a:srgbClr val="002060"/>
                </a:solidFill>
              </a:rPr>
              <a:t>وتتم عملية الاختزال هذه في الكائنات الحية </a:t>
            </a:r>
            <a:r>
              <a:rPr lang="ar-IQ" b="1" dirty="0" err="1">
                <a:solidFill>
                  <a:srgbClr val="002060"/>
                </a:solidFill>
              </a:rPr>
              <a:t>حقيقية</a:t>
            </a:r>
            <a:r>
              <a:rPr lang="ar-IQ" b="1" dirty="0">
                <a:solidFill>
                  <a:srgbClr val="002060"/>
                </a:solidFill>
              </a:rPr>
              <a:t> النواة بواسطة دورة اختزال الكربون للمركبات ثلاثية الكربون والتي تعرف كذلك </a:t>
            </a:r>
            <a:r>
              <a:rPr lang="ar-IQ" b="1" dirty="0" err="1">
                <a:solidFill>
                  <a:srgbClr val="FF0000"/>
                </a:solidFill>
              </a:rPr>
              <a:t>بأسم</a:t>
            </a:r>
            <a:r>
              <a:rPr lang="ar-IQ" b="1" dirty="0">
                <a:solidFill>
                  <a:srgbClr val="FF0000"/>
                </a:solidFill>
              </a:rPr>
              <a:t> دورة كالفن</a:t>
            </a:r>
            <a:r>
              <a:rPr lang="ar-IQ" b="1" dirty="0">
                <a:solidFill>
                  <a:srgbClr val="002060"/>
                </a:solidFill>
              </a:rPr>
              <a:t>.(ماهي التفاعلات التي تتم فيها والانزيمات التي تساعد في اكمالها).</a:t>
            </a:r>
            <a:endParaRPr lang="en-US" b="1" dirty="0">
              <a:solidFill>
                <a:srgbClr val="00206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5DDB82-7228-AB4A-8603-E33B7241A00E}"/>
              </a:ext>
            </a:extLst>
          </p:cNvPr>
          <p:cNvSpPr>
            <a:spLocks noGrp="1"/>
          </p:cNvSpPr>
          <p:nvPr>
            <p:ph idx="1"/>
          </p:nvPr>
        </p:nvSpPr>
        <p:spPr>
          <a:xfrm>
            <a:off x="550888" y="548807"/>
            <a:ext cx="8229600" cy="5686685"/>
          </a:xfrm>
        </p:spPr>
        <p:txBody>
          <a:bodyPr>
            <a:normAutofit/>
            <a:scene3d>
              <a:camera prst="orthographicFront"/>
              <a:lightRig rig="soft" dir="t">
                <a:rot lat="0" lon="0" rev="15600000"/>
              </a:lightRig>
            </a:scene3d>
            <a:sp3d extrusionH="57150" prstMaterial="softEdge">
              <a:bevelT w="25400" h="38100"/>
            </a:sp3d>
          </a:bodyPr>
          <a:lstStyle/>
          <a:p>
            <a:pPr marL="0" indent="0" algn="ctr" rtl="1">
              <a:buNone/>
            </a:pPr>
            <a:r>
              <a:rPr lang="ar-SA" sz="2400" b="1" u="sng" dirty="0">
                <a:ln/>
                <a:latin typeface="Times New Roman" panose="02020603050405020304" pitchFamily="18" charset="0"/>
                <a:cs typeface="Times New Roman" panose="02020603050405020304" pitchFamily="18" charset="0"/>
              </a:rPr>
              <a:t>التفاعلات غير المعتمدة على الضوء</a:t>
            </a:r>
            <a:r>
              <a:rPr lang="en-US" sz="2400" b="1" u="sng" dirty="0">
                <a:ln/>
                <a:latin typeface="Times New Roman" panose="02020603050405020304" pitchFamily="18" charset="0"/>
                <a:cs typeface="Times New Roman" panose="02020603050405020304" pitchFamily="18" charset="0"/>
              </a:rPr>
              <a:t>Light independent reactions</a:t>
            </a:r>
          </a:p>
          <a:p>
            <a:pPr marL="0" indent="0" algn="ctr" rtl="1">
              <a:buNone/>
            </a:pPr>
            <a:r>
              <a:rPr lang="ar-SA"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دورة كالفن⇔ دورة البناء</a:t>
            </a:r>
            <a:endParaRPr lang="en-US"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lgn="ctr" rtl="1">
              <a:buNone/>
            </a:pPr>
            <a:r>
              <a:rPr lang="ar-SA"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Calvin’s cycle : An anabolic cycle</a:t>
            </a:r>
          </a:p>
          <a:p>
            <a:pPr marL="0" indent="0" algn="r" rtl="1">
              <a:buNone/>
            </a:pP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يتم في هذه التفاعلات صرف الطاقة المخزنة في جزيئات </a:t>
            </a: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ATP </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و </a:t>
            </a: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NADP-H</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التي أنتجت في التفاعلات المعتمدة على الضوء (في الأنظمة الضوئية) كي يتك إعادة تخزينها في الاواصر التساهمية للسكر.</a:t>
            </a:r>
          </a:p>
          <a:p>
            <a:pPr marL="0" indent="0" algn="r" rtl="1">
              <a:buNone/>
            </a:pP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إن أول مركب كاربوهيدرات (سكر) ينتج في دورة كالفن ليس سكر الجلوكوز (</a:t>
            </a: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6C</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وإنما هو مركب ثلاثي الكاربون (</a:t>
            </a: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3C</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يسمى glyceradehyde-3-phosphate</a:t>
            </a: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(G3P)</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lgn="r" rtl="1">
              <a:buNone/>
            </a:pP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لإنتاج هذا المركب الثلاثي يتطلب ذلك </a:t>
            </a:r>
            <a:r>
              <a:rPr lang="ar-SA" sz="2100"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ثلاث دورات من دورة كالفن</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أي واستهلاك </a:t>
            </a:r>
            <a:r>
              <a:rPr lang="en-US" sz="2100"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3CO</a:t>
            </a:r>
            <a:r>
              <a:rPr lang="en-US" sz="2100" u="sng" baseline="-25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n-US" sz="2100" baseline="-25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lgn="ctr" rtl="1">
              <a:buNone/>
            </a:pPr>
            <a:r>
              <a:rPr lang="ar-SA" sz="2000" b="1" dirty="0">
                <a:ln/>
                <a:solidFill>
                  <a:schemeClr val="accent4"/>
                </a:solidFill>
                <a:latin typeface="Times New Roman" panose="02020603050405020304" pitchFamily="18" charset="0"/>
                <a:cs typeface="Times New Roman" panose="02020603050405020304" pitchFamily="18" charset="0"/>
              </a:rPr>
              <a:t> </a:t>
            </a:r>
            <a:r>
              <a:rPr lang="ar-SA" sz="2000" b="1" dirty="0">
                <a:ln/>
                <a:latin typeface="Times New Roman" panose="02020603050405020304" pitchFamily="18" charset="0"/>
                <a:cs typeface="Times New Roman" panose="02020603050405020304" pitchFamily="18" charset="0"/>
              </a:rPr>
              <a:t>وتسمى هذه العملية تثبيت الكاربون </a:t>
            </a:r>
            <a:r>
              <a:rPr lang="en-US" sz="2000" b="1" dirty="0">
                <a:ln/>
                <a:latin typeface="Times New Roman" panose="02020603050405020304" pitchFamily="18" charset="0"/>
                <a:cs typeface="Times New Roman" panose="02020603050405020304" pitchFamily="18" charset="0"/>
              </a:rPr>
              <a:t>carbon fixation</a:t>
            </a:r>
            <a:r>
              <a:rPr lang="ar-SA" sz="2000" b="1" dirty="0">
                <a:ln/>
                <a:latin typeface="Times New Roman" panose="02020603050405020304" pitchFamily="18" charset="0"/>
                <a:cs typeface="Times New Roman" panose="02020603050405020304" pitchFamily="18" charset="0"/>
              </a:rPr>
              <a:t>.</a:t>
            </a:r>
          </a:p>
          <a:p>
            <a:pPr marL="0" indent="0" algn="ctr" rtl="1">
              <a:buNone/>
            </a:pPr>
            <a:endParaRPr lang="ar-SA" sz="2000" b="1" dirty="0">
              <a:ln/>
              <a:latin typeface="Times New Roman" panose="02020603050405020304" pitchFamily="18" charset="0"/>
              <a:cs typeface="Times New Roman" panose="02020603050405020304" pitchFamily="18" charset="0"/>
            </a:endParaRPr>
          </a:p>
          <a:p>
            <a:pPr marL="0" indent="0" algn="r" rtl="1">
              <a:buNone/>
            </a:pPr>
            <a:r>
              <a:rPr lang="ar-SA" sz="2000" b="1" dirty="0">
                <a:ln/>
                <a:latin typeface="Times New Roman" panose="02020603050405020304" pitchFamily="18" charset="0"/>
                <a:cs typeface="Times New Roman" panose="02020603050405020304" pitchFamily="18" charset="0"/>
              </a:rPr>
              <a:t>✿يجب أن تضع بعين الاعتبار أن هنالك العديد من دورات كالفن تتم في مادة الستروما في أي وقت، وهذا يعني أن هنالك العديد من ذرات الكاربون التي يتم تثبيتها بصورة مستمرة وبسرعة لتكوين السكر.</a:t>
            </a:r>
          </a:p>
        </p:txBody>
      </p:sp>
    </p:spTree>
    <p:extLst>
      <p:ext uri="{BB962C8B-B14F-4D97-AF65-F5344CB8AC3E}">
        <p14:creationId xmlns:p14="http://schemas.microsoft.com/office/powerpoint/2010/main" val="1290350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25AAD-6CF0-1341-8D36-A98C6781F9F0}"/>
              </a:ext>
            </a:extLst>
          </p:cNvPr>
          <p:cNvSpPr>
            <a:spLocks noGrp="1"/>
          </p:cNvSpPr>
          <p:nvPr>
            <p:ph idx="1"/>
          </p:nvPr>
        </p:nvSpPr>
        <p:spPr>
          <a:xfrm>
            <a:off x="613348" y="580036"/>
            <a:ext cx="8229600" cy="5946931"/>
          </a:xfrm>
        </p:spPr>
        <p:txBody>
          <a:bodyPr>
            <a:normAutofit/>
          </a:bodyPr>
          <a:lstStyle/>
          <a:p>
            <a:pPr marL="0" indent="0" algn="r" rtl="1">
              <a:buNone/>
            </a:pPr>
            <a:r>
              <a:rPr lang="ar-SA" sz="2200" u="sng" dirty="0">
                <a:latin typeface="Times New Roman" panose="02020603050405020304" pitchFamily="18" charset="0"/>
                <a:cs typeface="Times New Roman" panose="02020603050405020304" pitchFamily="18" charset="0"/>
              </a:rPr>
              <a:t>يمكن تلخيص دورة كالفن في ثلاثة أطوار:</a:t>
            </a:r>
          </a:p>
          <a:p>
            <a:pPr marL="0" indent="0" algn="r" rtl="1">
              <a:buNone/>
            </a:pPr>
            <a:r>
              <a:rPr lang="en-IQ" sz="2200" dirty="0">
                <a:latin typeface="Times New Roman" panose="02020603050405020304" pitchFamily="18" charset="0"/>
                <a:cs typeface="Times New Roman" panose="02020603050405020304" pitchFamily="18" charset="0"/>
              </a:rPr>
              <a:t>①</a:t>
            </a:r>
            <a:r>
              <a:rPr lang="ar-SA" sz="2200" dirty="0">
                <a:latin typeface="Times New Roman" panose="02020603050405020304" pitchFamily="18" charset="0"/>
                <a:cs typeface="Times New Roman" panose="02020603050405020304" pitchFamily="18" charset="0"/>
              </a:rPr>
              <a:t> </a:t>
            </a:r>
            <a:r>
              <a:rPr lang="ar-SA" sz="2200" u="sng" dirty="0">
                <a:latin typeface="Times New Roman" panose="02020603050405020304" pitchFamily="18" charset="0"/>
                <a:cs typeface="Times New Roman" panose="02020603050405020304" pitchFamily="18" charset="0"/>
              </a:rPr>
              <a:t>تثبيت الكاربون </a:t>
            </a:r>
            <a:r>
              <a:rPr lang="en-US" sz="2200" u="sng" dirty="0">
                <a:latin typeface="Times New Roman" panose="02020603050405020304" pitchFamily="18" charset="0"/>
                <a:cs typeface="Times New Roman" panose="02020603050405020304" pitchFamily="18" charset="0"/>
              </a:rPr>
              <a:t>carbon fixation</a:t>
            </a:r>
            <a:r>
              <a:rPr lang="ar-SA" sz="2200" dirty="0">
                <a:latin typeface="Times New Roman" panose="02020603050405020304" pitchFamily="18" charset="0"/>
                <a:cs typeface="Times New Roman" panose="02020603050405020304" pitchFamily="18" charset="0"/>
              </a:rPr>
              <a:t> … يتم فيها إتحاد جزيئة </a:t>
            </a:r>
            <a:r>
              <a:rPr lang="en-US" sz="2200" dirty="0">
                <a:latin typeface="Times New Roman" panose="02020603050405020304" pitchFamily="18" charset="0"/>
                <a:cs typeface="Times New Roman" panose="02020603050405020304" pitchFamily="18" charset="0"/>
              </a:rPr>
              <a:t>CO</a:t>
            </a:r>
            <a:r>
              <a:rPr lang="en-US" sz="2200" baseline="-25000" dirty="0">
                <a:latin typeface="Times New Roman" panose="02020603050405020304" pitchFamily="18" charset="0"/>
                <a:cs typeface="Times New Roman" panose="02020603050405020304" pitchFamily="18" charset="0"/>
              </a:rPr>
              <a:t>2</a:t>
            </a:r>
            <a:r>
              <a:rPr lang="ar-SA" sz="2200" baseline="-25000" dirty="0">
                <a:latin typeface="Times New Roman" panose="02020603050405020304" pitchFamily="18" charset="0"/>
                <a:cs typeface="Times New Roman" panose="02020603050405020304" pitchFamily="18" charset="0"/>
              </a:rPr>
              <a:t> </a:t>
            </a:r>
            <a:r>
              <a:rPr lang="ar-SA" sz="2200" dirty="0">
                <a:latin typeface="Times New Roman" panose="02020603050405020304" pitchFamily="18" charset="0"/>
                <a:cs typeface="Times New Roman" panose="02020603050405020304" pitchFamily="18" charset="0"/>
              </a:rPr>
              <a:t> واحدة مع سكر خماسي الكاربون </a:t>
            </a:r>
            <a:r>
              <a:rPr lang="en-US" sz="2200" dirty="0">
                <a:latin typeface="Times New Roman" panose="02020603050405020304" pitchFamily="18" charset="0"/>
                <a:cs typeface="Times New Roman" panose="02020603050405020304" pitchFamily="18" charset="0"/>
              </a:rPr>
              <a:t>5C</a:t>
            </a:r>
            <a:r>
              <a:rPr lang="ar-SA" sz="2200" dirty="0">
                <a:latin typeface="Times New Roman" panose="02020603050405020304" pitchFamily="18" charset="0"/>
                <a:cs typeface="Times New Roman" panose="02020603050405020304" pitchFamily="18" charset="0"/>
              </a:rPr>
              <a:t> يسمى </a:t>
            </a:r>
            <a:r>
              <a:rPr lang="en-US" sz="2200" dirty="0">
                <a:latin typeface="Times New Roman" panose="02020603050405020304" pitchFamily="18" charset="0"/>
                <a:cs typeface="Times New Roman" panose="02020603050405020304" pitchFamily="18" charset="0"/>
              </a:rPr>
              <a:t>Ribulose biphosphate (RuBP)</a:t>
            </a:r>
            <a:r>
              <a:rPr lang="ar-SA" sz="2200" dirty="0">
                <a:latin typeface="Times New Roman" panose="02020603050405020304" pitchFamily="18" charset="0"/>
                <a:cs typeface="Times New Roman" panose="02020603050405020304" pitchFamily="18" charset="0"/>
              </a:rPr>
              <a:t> بواسطة انزيم يسمى </a:t>
            </a:r>
            <a:r>
              <a:rPr lang="en-US" sz="2200" b="1" dirty="0">
                <a:latin typeface="Times New Roman" panose="02020603050405020304" pitchFamily="18" charset="0"/>
                <a:cs typeface="Times New Roman" panose="02020603050405020304" pitchFamily="18" charset="0"/>
              </a:rPr>
              <a:t>Rubisco</a:t>
            </a:r>
            <a:r>
              <a:rPr lang="ar-SA" sz="2200" dirty="0">
                <a:latin typeface="Times New Roman" panose="02020603050405020304" pitchFamily="18" charset="0"/>
                <a:cs typeface="Times New Roman" panose="02020603050405020304" pitchFamily="18" charset="0"/>
              </a:rPr>
              <a:t> (انزيم الروبسكو يعتبرأهم بروتين في الكلوروبلاست) ليكون الناتج سكر </a:t>
            </a:r>
            <a:r>
              <a:rPr lang="en-US" sz="2200" dirty="0">
                <a:latin typeface="Times New Roman" panose="02020603050405020304" pitchFamily="18" charset="0"/>
                <a:cs typeface="Times New Roman" panose="02020603050405020304" pitchFamily="18" charset="0"/>
              </a:rPr>
              <a:t>6C</a:t>
            </a:r>
            <a:r>
              <a:rPr lang="ar-SA" sz="2200" dirty="0">
                <a:latin typeface="Times New Roman" panose="02020603050405020304" pitchFamily="18" charset="0"/>
                <a:cs typeface="Times New Roman" panose="02020603050405020304" pitchFamily="18" charset="0"/>
              </a:rPr>
              <a:t> ( الان هذا السكر غير ثابت سرعان ماينشطر ليعطي جزيئات من سكر </a:t>
            </a:r>
            <a:r>
              <a:rPr lang="en-US" sz="2200" dirty="0">
                <a:latin typeface="Times New Roman" panose="02020603050405020304" pitchFamily="18" charset="0"/>
                <a:cs typeface="Times New Roman" panose="02020603050405020304" pitchFamily="18" charset="0"/>
              </a:rPr>
              <a:t>3C</a:t>
            </a:r>
            <a:r>
              <a:rPr lang="ar-SA" sz="2200" dirty="0">
                <a:latin typeface="Times New Roman" panose="02020603050405020304" pitchFamily="18" charset="0"/>
                <a:cs typeface="Times New Roman" panose="02020603050405020304" pitchFamily="18" charset="0"/>
              </a:rPr>
              <a:t> وهو</a:t>
            </a:r>
            <a:endParaRPr lang="en-US" sz="2200" dirty="0">
              <a:latin typeface="Times New Roman" panose="02020603050405020304" pitchFamily="18" charset="0"/>
              <a:cs typeface="Times New Roman" panose="02020603050405020304" pitchFamily="18" charset="0"/>
            </a:endParaRPr>
          </a:p>
          <a:p>
            <a:pPr marL="0" indent="0" algn="r" rtl="1">
              <a:buNone/>
            </a:pPr>
            <a:r>
              <a:rPr lang="ar-SA" sz="2200"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3 – phosphoglycerate</a:t>
            </a:r>
            <a:r>
              <a:rPr lang="ar-SA" sz="2200" b="1" dirty="0">
                <a:latin typeface="Times New Roman" panose="02020603050405020304" pitchFamily="18" charset="0"/>
                <a:cs typeface="Times New Roman" panose="02020603050405020304" pitchFamily="18" charset="0"/>
              </a:rPr>
              <a:t>.</a:t>
            </a:r>
            <a:endParaRPr lang="ar-SA" sz="2200" dirty="0">
              <a:latin typeface="Times New Roman" panose="02020603050405020304" pitchFamily="18" charset="0"/>
              <a:cs typeface="Times New Roman" panose="02020603050405020304" pitchFamily="18" charset="0"/>
            </a:endParaRPr>
          </a:p>
          <a:p>
            <a:pPr marL="0" indent="0" algn="r" rtl="1">
              <a:buNone/>
            </a:pPr>
            <a:r>
              <a:rPr lang="en-IQ" sz="2200" b="1" dirty="0">
                <a:latin typeface="Times New Roman" panose="02020603050405020304" pitchFamily="18" charset="0"/>
                <a:cs typeface="Times New Roman" panose="02020603050405020304" pitchFamily="18" charset="0"/>
              </a:rPr>
              <a:t>②</a:t>
            </a:r>
            <a:r>
              <a:rPr lang="ar-SA" sz="2200" b="1" dirty="0">
                <a:latin typeface="Times New Roman" panose="02020603050405020304" pitchFamily="18" charset="0"/>
                <a:cs typeface="Times New Roman" panose="02020603050405020304" pitchFamily="18" charset="0"/>
              </a:rPr>
              <a:t> </a:t>
            </a:r>
            <a:r>
              <a:rPr lang="ar-SA" sz="2200" u="sng" dirty="0">
                <a:latin typeface="Times New Roman" panose="02020603050405020304" pitchFamily="18" charset="0"/>
                <a:cs typeface="Times New Roman" panose="02020603050405020304" pitchFamily="18" charset="0"/>
              </a:rPr>
              <a:t>الإختزال </a:t>
            </a:r>
            <a:r>
              <a:rPr lang="en-US" sz="2200" u="sng" dirty="0">
                <a:latin typeface="Times New Roman" panose="02020603050405020304" pitchFamily="18" charset="0"/>
                <a:cs typeface="Times New Roman" panose="02020603050405020304" pitchFamily="18" charset="0"/>
              </a:rPr>
              <a:t>Reduction </a:t>
            </a:r>
            <a:r>
              <a:rPr lang="ar-SA" sz="2200" dirty="0">
                <a:latin typeface="Times New Roman" panose="02020603050405020304" pitchFamily="18" charset="0"/>
                <a:cs typeface="Times New Roman" panose="02020603050405020304" pitchFamily="18" charset="0"/>
              </a:rPr>
              <a:t>… هنا تضاف مجموعة فوسفات </a:t>
            </a:r>
            <a:r>
              <a:rPr lang="en-US" sz="2200" dirty="0">
                <a:latin typeface="Times New Roman" panose="02020603050405020304" pitchFamily="18" charset="0"/>
                <a:cs typeface="Times New Roman" panose="02020603050405020304" pitchFamily="18" charset="0"/>
              </a:rPr>
              <a:t>P </a:t>
            </a:r>
            <a:r>
              <a:rPr lang="ar-SA" sz="2200" dirty="0">
                <a:latin typeface="Times New Roman" panose="02020603050405020304" pitchFamily="18" charset="0"/>
                <a:cs typeface="Times New Roman" panose="02020603050405020304" pitchFamily="18" charset="0"/>
              </a:rPr>
              <a:t> (من جزيئة </a:t>
            </a:r>
            <a:r>
              <a:rPr lang="en-US" sz="2200" dirty="0">
                <a:latin typeface="Times New Roman" panose="02020603050405020304" pitchFamily="18" charset="0"/>
                <a:cs typeface="Times New Roman" panose="02020603050405020304" pitchFamily="18" charset="0"/>
              </a:rPr>
              <a:t>ATP</a:t>
            </a:r>
            <a:r>
              <a:rPr lang="ar-SA" sz="2200" dirty="0">
                <a:latin typeface="Times New Roman" panose="02020603050405020304" pitchFamily="18" charset="0"/>
                <a:cs typeface="Times New Roman" panose="02020603050405020304" pitchFamily="18" charset="0"/>
              </a:rPr>
              <a:t>)</a:t>
            </a:r>
          </a:p>
          <a:p>
            <a:pPr marL="0" indent="0" rtl="1">
              <a:buNone/>
            </a:pPr>
            <a:r>
              <a:rPr lang="en-US" sz="2200" b="1" dirty="0">
                <a:latin typeface="Times New Roman" panose="02020603050405020304" pitchFamily="18" charset="0"/>
                <a:cs typeface="Times New Roman" panose="02020603050405020304" pitchFamily="18" charset="0"/>
              </a:rPr>
              <a:t>3- phosphoglycerate →1,3 phosphoglycerate</a:t>
            </a:r>
          </a:p>
          <a:p>
            <a:pPr marL="0" indent="0" rtl="1">
              <a:buNone/>
            </a:pPr>
            <a:endParaRPr lang="en-US" sz="2200" b="1" dirty="0">
              <a:latin typeface="Times New Roman" panose="02020603050405020304" pitchFamily="18" charset="0"/>
              <a:cs typeface="Times New Roman" panose="02020603050405020304" pitchFamily="18" charset="0"/>
            </a:endParaRPr>
          </a:p>
          <a:p>
            <a:pPr marL="0" indent="0" rtl="1">
              <a:buNone/>
            </a:pPr>
            <a:endParaRPr lang="en-US" sz="2200" b="1" dirty="0">
              <a:latin typeface="Times New Roman" panose="02020603050405020304" pitchFamily="18" charset="0"/>
              <a:cs typeface="Times New Roman" panose="02020603050405020304" pitchFamily="18" charset="0"/>
            </a:endParaRPr>
          </a:p>
          <a:p>
            <a:pPr marL="0" indent="0" rtl="1">
              <a:buNone/>
            </a:pPr>
            <a:endParaRPr lang="en-US" sz="2200" b="1" dirty="0">
              <a:latin typeface="Times New Roman" panose="02020603050405020304" pitchFamily="18" charset="0"/>
              <a:cs typeface="Times New Roman" panose="02020603050405020304" pitchFamily="18" charset="0"/>
            </a:endParaRPr>
          </a:p>
          <a:p>
            <a:pPr marL="0" indent="0" algn="ctr" rtl="1">
              <a:buNone/>
            </a:pPr>
            <a:r>
              <a:rPr lang="en-US" sz="22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G3P</a:t>
            </a:r>
            <a:endParaRPr lang="en-IQ" sz="2800" b="1" dirty="0">
              <a:latin typeface="Times New Roman" panose="02020603050405020304" pitchFamily="18" charset="0"/>
              <a:cs typeface="Times New Roman" panose="02020603050405020304" pitchFamily="18" charset="0"/>
            </a:endParaRPr>
          </a:p>
        </p:txBody>
      </p:sp>
      <p:sp>
        <p:nvSpPr>
          <p:cNvPr id="4" name="Callout: Right Arrow 3">
            <a:extLst>
              <a:ext uri="{FF2B5EF4-FFF2-40B4-BE49-F238E27FC236}">
                <a16:creationId xmlns:a16="http://schemas.microsoft.com/office/drawing/2014/main" id="{04FDE99E-A81B-EF49-8027-486B30AFE6B5}"/>
              </a:ext>
            </a:extLst>
          </p:cNvPr>
          <p:cNvSpPr/>
          <p:nvPr/>
        </p:nvSpPr>
        <p:spPr>
          <a:xfrm rot="5400000">
            <a:off x="5855530" y="3346765"/>
            <a:ext cx="1686395" cy="138450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rtl="1"/>
            <a:r>
              <a:rPr lang="ar-SA" sz="1500" dirty="0">
                <a:solidFill>
                  <a:schemeClr val="tx1"/>
                </a:solidFill>
                <a:latin typeface="Times New Roman" panose="02020603050405020304" pitchFamily="18" charset="0"/>
                <a:cs typeface="Times New Roman" panose="02020603050405020304" pitchFamily="18" charset="0"/>
              </a:rPr>
              <a:t>هنا يتم اختزال هذا المركب بواسطة جزيئة </a:t>
            </a:r>
            <a:r>
              <a:rPr lang="en-US" sz="1500" dirty="0">
                <a:solidFill>
                  <a:schemeClr val="tx1"/>
                </a:solidFill>
                <a:latin typeface="Times New Roman" panose="02020603050405020304" pitchFamily="18" charset="0"/>
                <a:cs typeface="Times New Roman" panose="02020603050405020304" pitchFamily="18" charset="0"/>
              </a:rPr>
              <a:t>NADP-H </a:t>
            </a:r>
            <a:endParaRPr lang="en-IQ" sz="1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757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ChangeArrowheads="1"/>
          </p:cNvSpPr>
          <p:nvPr>
            <p:ph type="body" idx="1"/>
          </p:nvPr>
        </p:nvSpPr>
        <p:spPr>
          <a:xfrm>
            <a:off x="304800" y="1600200"/>
            <a:ext cx="8610600" cy="2012950"/>
          </a:xfrm>
        </p:spPr>
        <p:txBody>
          <a:bodyPr>
            <a:normAutofit lnSpcReduction="10000"/>
          </a:bodyPr>
          <a:lstStyle/>
          <a:p>
            <a:pPr eaLnBrk="1" hangingPunct="1">
              <a:defRPr/>
            </a:pPr>
            <a:r>
              <a:rPr lang="en-US"/>
              <a:t>Photosynthesis is the process by which autotrophic organisms use light energy to make sugar and oxygen gas from carbon dioxide and water </a:t>
            </a:r>
          </a:p>
        </p:txBody>
      </p:sp>
      <p:sp>
        <p:nvSpPr>
          <p:cNvPr id="183300" name="Rectangle 4"/>
          <p:cNvSpPr>
            <a:spLocks noChangeArrowheads="1"/>
          </p:cNvSpPr>
          <p:nvPr/>
        </p:nvSpPr>
        <p:spPr bwMode="auto">
          <a:xfrm>
            <a:off x="304800" y="533400"/>
            <a:ext cx="86868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687388" indent="-687388" algn="ctr">
              <a:defRPr/>
            </a:pPr>
            <a:r>
              <a:rPr lang="en-US" sz="3600">
                <a:solidFill>
                  <a:schemeClr val="tx2"/>
                </a:solidFill>
                <a:ea typeface="ＭＳ Ｐゴシック" charset="0"/>
              </a:rPr>
              <a:t>AN OVERVIEW OF PHOTOSYNTHESIS</a:t>
            </a:r>
          </a:p>
        </p:txBody>
      </p:sp>
      <p:pic>
        <p:nvPicPr>
          <p:cNvPr id="32771" name="Picture 6"/>
          <p:cNvPicPr>
            <a:picLocks noChangeAspect="1" noChangeArrowheads="1"/>
          </p:cNvPicPr>
          <p:nvPr/>
        </p:nvPicPr>
        <p:blipFill>
          <a:blip r:embed="rId3">
            <a:extLst>
              <a:ext uri="{28A0092B-C50C-407E-A947-70E740481C1C}">
                <a14:useLocalDpi xmlns:a14="http://schemas.microsoft.com/office/drawing/2010/main" val="0"/>
              </a:ext>
            </a:extLst>
          </a:blip>
          <a:srcRect b="11325"/>
          <a:stretch>
            <a:fillRect/>
          </a:stretch>
        </p:blipFill>
        <p:spPr bwMode="auto">
          <a:xfrm>
            <a:off x="228600" y="4114800"/>
            <a:ext cx="868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Text Box 7"/>
          <p:cNvSpPr txBox="1">
            <a:spLocks noChangeArrowheads="1"/>
          </p:cNvSpPr>
          <p:nvPr/>
        </p:nvSpPr>
        <p:spPr bwMode="auto">
          <a:xfrm>
            <a:off x="1752600" y="5162550"/>
            <a:ext cx="804863"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0" hangingPunct="0">
              <a:lnSpc>
                <a:spcPct val="90000"/>
              </a:lnSpc>
              <a:defRPr/>
            </a:pPr>
            <a:r>
              <a:rPr lang="en-US" sz="1400" b="1">
                <a:ea typeface="ＭＳ Ｐゴシック" charset="0"/>
              </a:rPr>
              <a:t>Carbon</a:t>
            </a:r>
            <a:br>
              <a:rPr lang="en-US" sz="1400" b="1">
                <a:ea typeface="ＭＳ Ｐゴシック" charset="0"/>
              </a:rPr>
            </a:br>
            <a:r>
              <a:rPr lang="en-US" sz="1400" b="1">
                <a:ea typeface="ＭＳ Ｐゴシック" charset="0"/>
              </a:rPr>
              <a:t>dioxide</a:t>
            </a:r>
          </a:p>
        </p:txBody>
      </p:sp>
      <p:sp>
        <p:nvSpPr>
          <p:cNvPr id="183304" name="Text Box 8"/>
          <p:cNvSpPr txBox="1">
            <a:spLocks noChangeArrowheads="1"/>
          </p:cNvSpPr>
          <p:nvPr/>
        </p:nvSpPr>
        <p:spPr bwMode="auto">
          <a:xfrm>
            <a:off x="2819400" y="5162550"/>
            <a:ext cx="677863" cy="28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0" hangingPunct="0">
              <a:lnSpc>
                <a:spcPct val="90000"/>
              </a:lnSpc>
              <a:defRPr/>
            </a:pPr>
            <a:r>
              <a:rPr lang="en-US" sz="1400" b="1">
                <a:ea typeface="ＭＳ Ｐゴシック" charset="0"/>
              </a:rPr>
              <a:t>Water</a:t>
            </a:r>
          </a:p>
        </p:txBody>
      </p:sp>
      <p:sp>
        <p:nvSpPr>
          <p:cNvPr id="183305" name="Text Box 9"/>
          <p:cNvSpPr txBox="1">
            <a:spLocks noChangeArrowheads="1"/>
          </p:cNvSpPr>
          <p:nvPr/>
        </p:nvSpPr>
        <p:spPr bwMode="auto">
          <a:xfrm>
            <a:off x="5257800" y="5162550"/>
            <a:ext cx="882650" cy="28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defRPr/>
            </a:pPr>
            <a:r>
              <a:rPr lang="en-US" sz="1400" b="1">
                <a:ea typeface="ＭＳ Ｐゴシック" charset="0"/>
              </a:rPr>
              <a:t>Glucose</a:t>
            </a:r>
          </a:p>
        </p:txBody>
      </p:sp>
      <p:sp>
        <p:nvSpPr>
          <p:cNvPr id="183306" name="Text Box 10"/>
          <p:cNvSpPr txBox="1">
            <a:spLocks noChangeArrowheads="1"/>
          </p:cNvSpPr>
          <p:nvPr/>
        </p:nvSpPr>
        <p:spPr bwMode="auto">
          <a:xfrm>
            <a:off x="6629400" y="5162550"/>
            <a:ext cx="833438"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0" hangingPunct="0">
              <a:lnSpc>
                <a:spcPct val="90000"/>
              </a:lnSpc>
              <a:defRPr/>
            </a:pPr>
            <a:r>
              <a:rPr lang="en-US" sz="1400" b="1">
                <a:ea typeface="ＭＳ Ｐゴシック" charset="0"/>
              </a:rPr>
              <a:t>Oxygen</a:t>
            </a:r>
            <a:br>
              <a:rPr lang="en-US" sz="1400" b="1">
                <a:ea typeface="ＭＳ Ｐゴシック" charset="0"/>
              </a:rPr>
            </a:br>
            <a:r>
              <a:rPr lang="en-US" sz="1400" b="1">
                <a:ea typeface="ＭＳ Ｐゴシック" charset="0"/>
              </a:rPr>
              <a:t>gas</a:t>
            </a:r>
          </a:p>
        </p:txBody>
      </p:sp>
      <p:sp>
        <p:nvSpPr>
          <p:cNvPr id="183307" name="Text Box 11"/>
          <p:cNvSpPr txBox="1">
            <a:spLocks noChangeArrowheads="1"/>
          </p:cNvSpPr>
          <p:nvPr/>
        </p:nvSpPr>
        <p:spPr bwMode="auto">
          <a:xfrm>
            <a:off x="3505200" y="5486400"/>
            <a:ext cx="1825625" cy="28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0" hangingPunct="0">
              <a:lnSpc>
                <a:spcPct val="90000"/>
              </a:lnSpc>
              <a:defRPr/>
            </a:pPr>
            <a:r>
              <a:rPr lang="en-US" sz="1400" b="1">
                <a:ea typeface="ＭＳ Ｐゴシック" charset="0"/>
              </a:rPr>
              <a:t>PHOTOSYNTHESIS</a:t>
            </a:r>
          </a:p>
        </p:txBody>
      </p:sp>
    </p:spTree>
    <p:extLst>
      <p:ext uri="{BB962C8B-B14F-4D97-AF65-F5344CB8AC3E}">
        <p14:creationId xmlns:p14="http://schemas.microsoft.com/office/powerpoint/2010/main" val="665344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3300"/>
                                        </p:tgtEl>
                                        <p:attrNameLst>
                                          <p:attrName>style.visibility</p:attrName>
                                        </p:attrNameLst>
                                      </p:cBhvr>
                                      <p:to>
                                        <p:strVal val="visible"/>
                                      </p:to>
                                    </p:set>
                                    <p:animEffect transition="in" filter="dissolve">
                                      <p:cBhvr>
                                        <p:cTn id="7" dur="500"/>
                                        <p:tgtEl>
                                          <p:spTgt spid="183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832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build="p" bldLvl="2" autoUpdateAnimBg="0"/>
      <p:bldP spid="183300"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sp>
        <p:nvSpPr>
          <p:cNvPr id="3" name="Content Placeholder 2">
            <a:extLst>
              <a:ext uri="{FF2B5EF4-FFF2-40B4-BE49-F238E27FC236}">
                <a16:creationId xmlns:a16="http://schemas.microsoft.com/office/drawing/2014/main" id="{7191EE03-3DEC-1045-B2C2-94D109474A68}"/>
              </a:ext>
            </a:extLst>
          </p:cNvPr>
          <p:cNvSpPr>
            <a:spLocks noGrp="1"/>
          </p:cNvSpPr>
          <p:nvPr>
            <p:ph idx="1"/>
          </p:nvPr>
        </p:nvSpPr>
        <p:spPr>
          <a:xfrm>
            <a:off x="457200" y="869430"/>
            <a:ext cx="8229600" cy="4772702"/>
          </a:xfrm>
        </p:spPr>
        <p:txBody>
          <a:bodyPr>
            <a:normAutofit/>
          </a:bodyPr>
          <a:lstStyle/>
          <a:p>
            <a:pPr marL="0" indent="0" algn="r" rtl="1">
              <a:buNone/>
            </a:pPr>
            <a:r>
              <a:rPr lang="en-IQ" sz="2400" dirty="0">
                <a:latin typeface="Times New Roman" panose="02020603050405020304" pitchFamily="18" charset="0"/>
                <a:cs typeface="Times New Roman" panose="02020603050405020304" pitchFamily="18" charset="0"/>
              </a:rPr>
              <a:t>☀</a:t>
            </a:r>
            <a:r>
              <a:rPr lang="ar-SA" sz="2200" b="1" dirty="0">
                <a:latin typeface="Times New Roman" panose="02020603050405020304" pitchFamily="18" charset="0"/>
                <a:cs typeface="Times New Roman" panose="02020603050405020304" pitchFamily="18" charset="0"/>
              </a:rPr>
              <a:t> في هذا الطور من المهم معرفة مايلي…</a:t>
            </a:r>
          </a:p>
          <a:p>
            <a:pPr marL="0" indent="0" algn="r" rtl="1">
              <a:buNone/>
            </a:pPr>
            <a:r>
              <a:rPr lang="en-IQ" sz="2200" dirty="0">
                <a:latin typeface="Times New Roman" panose="02020603050405020304" pitchFamily="18" charset="0"/>
                <a:cs typeface="Times New Roman" panose="02020603050405020304" pitchFamily="18" charset="0"/>
              </a:rPr>
              <a:t>⦿</a:t>
            </a:r>
            <a:r>
              <a:rPr lang="ar-SA" sz="2200" dirty="0">
                <a:latin typeface="Times New Roman" panose="02020603050405020304" pitchFamily="18" charset="0"/>
                <a:cs typeface="Times New Roman" panose="02020603050405020304" pitchFamily="18" charset="0"/>
              </a:rPr>
              <a:t> من كل </a:t>
            </a:r>
            <a:r>
              <a:rPr lang="en-US" sz="2200" dirty="0">
                <a:latin typeface="Times New Roman" panose="02020603050405020304" pitchFamily="18" charset="0"/>
                <a:cs typeface="Times New Roman" panose="02020603050405020304" pitchFamily="18" charset="0"/>
              </a:rPr>
              <a:t>6</a:t>
            </a:r>
            <a:r>
              <a:rPr lang="ar-SA" sz="2200" dirty="0">
                <a:latin typeface="Times New Roman" panose="02020603050405020304" pitchFamily="18" charset="0"/>
                <a:cs typeface="Times New Roman" panose="02020603050405020304" pitchFamily="18" charset="0"/>
              </a:rPr>
              <a:t> جزيئات من </a:t>
            </a:r>
            <a:r>
              <a:rPr lang="en-US" sz="2200" dirty="0">
                <a:latin typeface="Times New Roman" panose="02020603050405020304" pitchFamily="18" charset="0"/>
                <a:cs typeface="Times New Roman" panose="02020603050405020304" pitchFamily="18" charset="0"/>
              </a:rPr>
              <a:t>G3P</a:t>
            </a:r>
            <a:r>
              <a:rPr lang="ar-SA" sz="2200" dirty="0">
                <a:latin typeface="Times New Roman" panose="02020603050405020304" pitchFamily="18" charset="0"/>
                <a:cs typeface="Times New Roman" panose="02020603050405020304" pitchFamily="18" charset="0"/>
              </a:rPr>
              <a:t> تنتج من دورة كالفن، يتم إعادة تدوير </a:t>
            </a:r>
            <a:r>
              <a:rPr lang="en-US" sz="2200" dirty="0">
                <a:latin typeface="Times New Roman" panose="02020603050405020304" pitchFamily="18" charset="0"/>
                <a:cs typeface="Times New Roman" panose="02020603050405020304" pitchFamily="18" charset="0"/>
              </a:rPr>
              <a:t>5</a:t>
            </a:r>
            <a:r>
              <a:rPr lang="ar-SA" sz="2200" dirty="0">
                <a:latin typeface="Times New Roman" panose="02020603050405020304" pitchFamily="18" charset="0"/>
                <a:cs typeface="Times New Roman" panose="02020603050405020304" pitchFamily="18" charset="0"/>
              </a:rPr>
              <a:t> منها لإعادة تكوين جزيئات جديدة من </a:t>
            </a:r>
            <a:r>
              <a:rPr lang="en-US" sz="2200" dirty="0">
                <a:latin typeface="Times New Roman" panose="02020603050405020304" pitchFamily="18" charset="0"/>
                <a:cs typeface="Times New Roman" panose="02020603050405020304" pitchFamily="18" charset="0"/>
              </a:rPr>
              <a:t>RuBP</a:t>
            </a:r>
            <a:r>
              <a:rPr lang="ar-SA" sz="2200" dirty="0">
                <a:latin typeface="Times New Roman" panose="02020603050405020304" pitchFamily="18" charset="0"/>
                <a:cs typeface="Times New Roman" panose="02020603050405020304" pitchFamily="18" charset="0"/>
              </a:rPr>
              <a:t>، وفقط تغادر جزيئة واحدة دورة كالفن لتخزينها واستفادة النبات منها.</a:t>
            </a:r>
          </a:p>
          <a:p>
            <a:pPr marL="0" indent="0" algn="r" rtl="1">
              <a:buNone/>
            </a:pPr>
            <a:r>
              <a:rPr lang="en-IQ" sz="2200" dirty="0">
                <a:latin typeface="Times New Roman" panose="02020603050405020304" pitchFamily="18" charset="0"/>
                <a:cs typeface="Times New Roman" panose="02020603050405020304" pitchFamily="18" charset="0"/>
              </a:rPr>
              <a:t>⦿</a:t>
            </a:r>
            <a:r>
              <a:rPr lang="ar-SA" sz="2200" dirty="0">
                <a:latin typeface="Times New Roman" panose="02020603050405020304" pitchFamily="18" charset="0"/>
                <a:cs typeface="Times New Roman" panose="02020603050405020304" pitchFamily="18" charset="0"/>
              </a:rPr>
              <a:t> لتكوين جزيئة جلوكوز (</a:t>
            </a:r>
            <a:r>
              <a:rPr lang="en-US" sz="2200" dirty="0">
                <a:latin typeface="Times New Roman" panose="02020603050405020304" pitchFamily="18" charset="0"/>
                <a:cs typeface="Times New Roman" panose="02020603050405020304" pitchFamily="18" charset="0"/>
              </a:rPr>
              <a:t>6C</a:t>
            </a:r>
            <a:r>
              <a:rPr lang="ar-SA" sz="2200" dirty="0">
                <a:latin typeface="Times New Roman" panose="02020603050405020304" pitchFamily="18" charset="0"/>
                <a:cs typeface="Times New Roman" panose="02020603050405020304" pitchFamily="18" charset="0"/>
              </a:rPr>
              <a:t>) واحدة يستلزم ذلك </a:t>
            </a:r>
            <a:r>
              <a:rPr lang="en-US" sz="2200" dirty="0">
                <a:latin typeface="Times New Roman" panose="02020603050405020304" pitchFamily="18" charset="0"/>
                <a:cs typeface="Times New Roman" panose="02020603050405020304" pitchFamily="18" charset="0"/>
              </a:rPr>
              <a:t>2G3P (3C)</a:t>
            </a:r>
            <a:r>
              <a:rPr lang="ar-SA" sz="2200" dirty="0">
                <a:latin typeface="Times New Roman" panose="02020603050405020304" pitchFamily="18" charset="0"/>
                <a:cs typeface="Times New Roman" panose="02020603050405020304" pitchFamily="18" charset="0"/>
              </a:rPr>
              <a:t>.</a:t>
            </a:r>
          </a:p>
          <a:p>
            <a:pPr marL="0" indent="0" algn="r" rtl="1">
              <a:buNone/>
            </a:pPr>
            <a:r>
              <a:rPr lang="en-US" sz="2200" dirty="0">
                <a:latin typeface="Times New Roman" panose="02020603050405020304" pitchFamily="18" charset="0"/>
                <a:cs typeface="Times New Roman" panose="02020603050405020304" pitchFamily="18" charset="0"/>
              </a:rPr>
              <a:t>ATP </a:t>
            </a:r>
            <a:r>
              <a:rPr lang="en-IQ" sz="2200"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 </a:t>
            </a:r>
            <a:r>
              <a:rPr lang="ar-SA" sz="2200" dirty="0">
                <a:latin typeface="Times New Roman" panose="02020603050405020304" pitchFamily="18" charset="0"/>
                <a:cs typeface="Times New Roman" panose="02020603050405020304" pitchFamily="18" charset="0"/>
              </a:rPr>
              <a:t> و </a:t>
            </a:r>
            <a:r>
              <a:rPr lang="en-US" sz="2200" dirty="0">
                <a:latin typeface="Times New Roman" panose="02020603050405020304" pitchFamily="18" charset="0"/>
                <a:cs typeface="Times New Roman" panose="02020603050405020304" pitchFamily="18" charset="0"/>
              </a:rPr>
              <a:t>NADP+</a:t>
            </a:r>
            <a:r>
              <a:rPr lang="ar-SA" sz="2200" dirty="0">
                <a:latin typeface="Times New Roman" panose="02020603050405020304" pitchFamily="18" charset="0"/>
                <a:cs typeface="Times New Roman" panose="02020603050405020304" pitchFamily="18" charset="0"/>
              </a:rPr>
              <a:t> التي تنتج في دورة كالفن ترجع الى مرة أخرى الى الأنظمة الضوئية "لإعادة الشحن بالطاقة ".</a:t>
            </a:r>
          </a:p>
          <a:p>
            <a:pPr marL="0" indent="0" algn="r" rtl="1">
              <a:buNone/>
            </a:pPr>
            <a:endParaRPr lang="ar-SA" sz="2200" dirty="0">
              <a:latin typeface="Times New Roman" panose="02020603050405020304" pitchFamily="18" charset="0"/>
              <a:cs typeface="Times New Roman" panose="02020603050405020304" pitchFamily="18" charset="0"/>
            </a:endParaRPr>
          </a:p>
          <a:p>
            <a:pPr marL="0" indent="0" algn="r" rtl="1">
              <a:buNone/>
            </a:pPr>
            <a:r>
              <a:rPr lang="en-IQ" sz="2200" dirty="0">
                <a:latin typeface="Times New Roman" panose="02020603050405020304" pitchFamily="18" charset="0"/>
                <a:cs typeface="Times New Roman" panose="02020603050405020304" pitchFamily="18" charset="0"/>
              </a:rPr>
              <a:t>③</a:t>
            </a:r>
            <a:r>
              <a:rPr lang="ar-SA" sz="2200" dirty="0">
                <a:latin typeface="Times New Roman" panose="02020603050405020304" pitchFamily="18" charset="0"/>
                <a:cs typeface="Times New Roman" panose="02020603050405020304" pitchFamily="18" charset="0"/>
              </a:rPr>
              <a:t> </a:t>
            </a:r>
            <a:r>
              <a:rPr lang="ar-SA" sz="2200" u="sng" dirty="0">
                <a:latin typeface="Times New Roman" panose="02020603050405020304" pitchFamily="18" charset="0"/>
                <a:cs typeface="Times New Roman" panose="02020603050405020304" pitchFamily="18" charset="0"/>
              </a:rPr>
              <a:t>إعادة تكوين </a:t>
            </a:r>
            <a:r>
              <a:rPr lang="en-US" sz="2200" u="sng" dirty="0">
                <a:latin typeface="Times New Roman" panose="02020603050405020304" pitchFamily="18" charset="0"/>
                <a:cs typeface="Times New Roman" panose="02020603050405020304" pitchFamily="18" charset="0"/>
              </a:rPr>
              <a:t>RuBP</a:t>
            </a:r>
            <a:r>
              <a:rPr lang="ar-SA" sz="2200" u="sng" dirty="0">
                <a:latin typeface="Times New Roman" panose="02020603050405020304" pitchFamily="18" charset="0"/>
                <a:cs typeface="Times New Roman" panose="02020603050405020304" pitchFamily="18" charset="0"/>
              </a:rPr>
              <a:t> </a:t>
            </a:r>
            <a:r>
              <a:rPr lang="ar-SA" sz="2200" dirty="0">
                <a:latin typeface="Times New Roman" panose="02020603050405020304" pitchFamily="18" charset="0"/>
                <a:cs typeface="Times New Roman" panose="02020603050405020304" pitchFamily="18" charset="0"/>
              </a:rPr>
              <a:t>… ال</a:t>
            </a:r>
            <a:r>
              <a:rPr lang="en-US" sz="2200" dirty="0">
                <a:latin typeface="Times New Roman" panose="02020603050405020304" pitchFamily="18" charset="0"/>
                <a:cs typeface="Times New Roman" panose="02020603050405020304" pitchFamily="18" charset="0"/>
              </a:rPr>
              <a:t>5G3P</a:t>
            </a:r>
            <a:r>
              <a:rPr lang="ar-SA" sz="2200" dirty="0">
                <a:latin typeface="Times New Roman" panose="02020603050405020304" pitchFamily="18" charset="0"/>
                <a:cs typeface="Times New Roman" panose="02020603050405020304" pitchFamily="18" charset="0"/>
              </a:rPr>
              <a:t> التي نتجت في طور الاختزال تمر عبر سلسلة من التفاعلات الانزيمية لإنتاج </a:t>
            </a:r>
            <a:r>
              <a:rPr lang="en-US" sz="2200" dirty="0">
                <a:latin typeface="Times New Roman" panose="02020603050405020304" pitchFamily="18" charset="0"/>
                <a:cs typeface="Times New Roman" panose="02020603050405020304" pitchFamily="18" charset="0"/>
              </a:rPr>
              <a:t>3</a:t>
            </a:r>
            <a:r>
              <a:rPr lang="ar-SA" sz="2200" dirty="0">
                <a:latin typeface="Times New Roman" panose="02020603050405020304" pitchFamily="18" charset="0"/>
                <a:cs typeface="Times New Roman" panose="02020603050405020304" pitchFamily="18" charset="0"/>
              </a:rPr>
              <a:t>جزيئات من </a:t>
            </a:r>
            <a:r>
              <a:rPr lang="en-US" sz="2200" dirty="0">
                <a:latin typeface="Times New Roman" panose="02020603050405020304" pitchFamily="18" charset="0"/>
                <a:cs typeface="Times New Roman" panose="02020603050405020304" pitchFamily="18" charset="0"/>
              </a:rPr>
              <a:t>RuBP</a:t>
            </a:r>
            <a:r>
              <a:rPr lang="ar-SA" sz="2200" dirty="0">
                <a:latin typeface="Times New Roman" panose="02020603050405020304" pitchFamily="18" charset="0"/>
                <a:cs typeface="Times New Roman" panose="02020603050405020304" pitchFamily="18" charset="0"/>
              </a:rPr>
              <a:t>، وهذا يكلف الخلية </a:t>
            </a:r>
            <a:r>
              <a:rPr lang="en-US" sz="2200" dirty="0">
                <a:latin typeface="Times New Roman" panose="02020603050405020304" pitchFamily="18" charset="0"/>
                <a:cs typeface="Times New Roman" panose="02020603050405020304" pitchFamily="18" charset="0"/>
              </a:rPr>
              <a:t>3</a:t>
            </a:r>
            <a:r>
              <a:rPr lang="ar-SA" sz="2200" dirty="0">
                <a:latin typeface="Times New Roman" panose="02020603050405020304" pitchFamily="18" charset="0"/>
                <a:cs typeface="Times New Roman" panose="02020603050405020304" pitchFamily="18" charset="0"/>
              </a:rPr>
              <a:t> جزيئات من </a:t>
            </a:r>
            <a:r>
              <a:rPr lang="en-US" sz="2200" dirty="0">
                <a:latin typeface="Times New Roman" panose="02020603050405020304" pitchFamily="18" charset="0"/>
                <a:cs typeface="Times New Roman" panose="02020603050405020304" pitchFamily="18" charset="0"/>
              </a:rPr>
              <a:t>ATP </a:t>
            </a:r>
            <a:r>
              <a:rPr lang="ar-SA" sz="2200" dirty="0">
                <a:latin typeface="Times New Roman" panose="02020603050405020304" pitchFamily="18" charset="0"/>
                <a:cs typeface="Times New Roman" panose="02020603050405020304" pitchFamily="18" charset="0"/>
              </a:rPr>
              <a:t>أو أكثر. </a:t>
            </a:r>
            <a:endParaRPr lang="en-IQ"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3167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3"/>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b="3355"/>
          <a:stretch>
            <a:fillRect/>
          </a:stretch>
        </p:blipFill>
        <p:spPr bwMode="auto">
          <a:xfrm>
            <a:off x="853607" y="365125"/>
            <a:ext cx="7703279"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6"/>
          <p:cNvSpPr>
            <a:spLocks noChangeArrowheads="1"/>
          </p:cNvSpPr>
          <p:nvPr/>
        </p:nvSpPr>
        <p:spPr bwMode="auto">
          <a:xfrm>
            <a:off x="457200" y="6172200"/>
            <a:ext cx="11207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500" b="1"/>
              <a:t>Fig. 10.17.3</a:t>
            </a:r>
          </a:p>
        </p:txBody>
      </p:sp>
    </p:spTree>
    <p:extLst>
      <p:ext uri="{BB962C8B-B14F-4D97-AF65-F5344CB8AC3E}">
        <p14:creationId xmlns:p14="http://schemas.microsoft.com/office/powerpoint/2010/main" val="2251597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صورة 2">
            <a:extLst>
              <a:ext uri="{FF2B5EF4-FFF2-40B4-BE49-F238E27FC236}">
                <a16:creationId xmlns:a16="http://schemas.microsoft.com/office/drawing/2014/main" id="{6ADECAE9-779B-8E48-841C-36E574C02FBC}"/>
              </a:ext>
            </a:extLst>
          </p:cNvPr>
          <p:cNvPicPr>
            <a:picLocks noChangeAspect="1"/>
          </p:cNvPicPr>
          <p:nvPr/>
        </p:nvPicPr>
        <p:blipFill rotWithShape="1">
          <a:blip r:embed="rId2"/>
          <a:srcRect l="31955" t="18112" b="3737"/>
          <a:stretch/>
        </p:blipFill>
        <p:spPr>
          <a:xfrm>
            <a:off x="482600" y="1718695"/>
            <a:ext cx="3971037" cy="3420607"/>
          </a:xfrm>
          <a:prstGeom prst="rect">
            <a:avLst/>
          </a:prstGeom>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36B20012-2379-E541-A2E8-DC0733771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362" y="1022311"/>
            <a:ext cx="3971037" cy="4813378"/>
          </a:xfrm>
          <a:prstGeom prst="rect">
            <a:avLst/>
          </a:prstGeom>
        </p:spPr>
      </p:pic>
    </p:spTree>
    <p:extLst>
      <p:ext uri="{BB962C8B-B14F-4D97-AF65-F5344CB8AC3E}">
        <p14:creationId xmlns:p14="http://schemas.microsoft.com/office/powerpoint/2010/main" val="2996721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450A4-FB47-9F44-81FF-70CF29CF3353}"/>
              </a:ext>
            </a:extLst>
          </p:cNvPr>
          <p:cNvSpPr>
            <a:spLocks noGrp="1"/>
          </p:cNvSpPr>
          <p:nvPr>
            <p:ph idx="1"/>
          </p:nvPr>
        </p:nvSpPr>
        <p:spPr>
          <a:xfrm>
            <a:off x="229016" y="301885"/>
            <a:ext cx="8457784" cy="5824279"/>
          </a:xfrm>
        </p:spPr>
        <p:txBody>
          <a:bodyPr>
            <a:normAutofit/>
          </a:bodyPr>
          <a:lstStyle/>
          <a:p>
            <a:pPr algn="ctr" rtl="1"/>
            <a:r>
              <a:rPr lang="ar-SA" sz="7000" b="1" dirty="0">
                <a:latin typeface="Times New Roman" panose="02020603050405020304" pitchFamily="18" charset="0"/>
                <a:cs typeface="Times New Roman" panose="02020603050405020304" pitchFamily="18" charset="0"/>
              </a:rPr>
              <a:t>تثبيت الكاربون في النباتات الرباعية الكاربون والنباتات المتشحمة (العصارية)</a:t>
            </a:r>
            <a:endParaRPr lang="en-US" sz="7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4646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600" y="2895600"/>
            <a:ext cx="42878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58" name="Title 1"/>
          <p:cNvSpPr>
            <a:spLocks noGrp="1"/>
          </p:cNvSpPr>
          <p:nvPr>
            <p:ph type="title"/>
          </p:nvPr>
        </p:nvSpPr>
        <p:spPr>
          <a:xfrm>
            <a:off x="0" y="38100"/>
            <a:ext cx="9448800" cy="1143000"/>
          </a:xfrm>
        </p:spPr>
        <p:txBody>
          <a:bodyPr/>
          <a:lstStyle/>
          <a:p>
            <a:r>
              <a:rPr lang="en-US" b="1">
                <a:solidFill>
                  <a:schemeClr val="bg1"/>
                </a:solidFill>
                <a:cs typeface="Arial" pitchFamily="34" charset="0"/>
              </a:rPr>
              <a:t>C</a:t>
            </a:r>
            <a:r>
              <a:rPr lang="en-US" b="1" baseline="-25000">
                <a:solidFill>
                  <a:schemeClr val="bg1"/>
                </a:solidFill>
                <a:cs typeface="Arial" pitchFamily="34" charset="0"/>
              </a:rPr>
              <a:t>3</a:t>
            </a:r>
            <a:r>
              <a:rPr lang="en-US" b="1">
                <a:solidFill>
                  <a:schemeClr val="bg1"/>
                </a:solidFill>
                <a:cs typeface="Arial" pitchFamily="34" charset="0"/>
              </a:rPr>
              <a:t> Plants</a:t>
            </a:r>
          </a:p>
        </p:txBody>
      </p:sp>
      <p:sp>
        <p:nvSpPr>
          <p:cNvPr id="3" name="Content Placeholder 2"/>
          <p:cNvSpPr>
            <a:spLocks noGrp="1"/>
          </p:cNvSpPr>
          <p:nvPr>
            <p:ph idx="1"/>
          </p:nvPr>
        </p:nvSpPr>
        <p:spPr>
          <a:xfrm>
            <a:off x="457200" y="1295400"/>
            <a:ext cx="8458200" cy="4602163"/>
          </a:xfrm>
        </p:spPr>
        <p:txBody>
          <a:bodyPr/>
          <a:lstStyle/>
          <a:p>
            <a:r>
              <a:rPr lang="en-US" b="1"/>
              <a:t>C</a:t>
            </a:r>
            <a:r>
              <a:rPr lang="en-US" b="1" baseline="-25000"/>
              <a:t>3 </a:t>
            </a:r>
            <a:r>
              <a:rPr lang="en-US" b="1"/>
              <a:t>plants, which are </a:t>
            </a:r>
            <a:r>
              <a:rPr lang="ja-JP" altLang="en-US" b="1"/>
              <a:t>“</a:t>
            </a:r>
            <a:r>
              <a:rPr lang="en-US" altLang="ja-JP" b="1"/>
              <a:t>normal</a:t>
            </a:r>
            <a:r>
              <a:rPr lang="ja-JP" altLang="en-US" b="1"/>
              <a:t>”</a:t>
            </a:r>
            <a:r>
              <a:rPr lang="en-US" altLang="ja-JP" b="1"/>
              <a:t> plants, perform the light reactions and the Calvin Cycle in the </a:t>
            </a:r>
            <a:r>
              <a:rPr lang="en-US" altLang="ja-JP" b="1">
                <a:solidFill>
                  <a:srgbClr val="00B050"/>
                </a:solidFill>
              </a:rPr>
              <a:t>mesophyll cells </a:t>
            </a:r>
            <a:r>
              <a:rPr lang="en-US" altLang="ja-JP" b="1"/>
              <a:t>of the leaves.</a:t>
            </a:r>
            <a:endParaRPr lang="en-US" b="1"/>
          </a:p>
        </p:txBody>
      </p:sp>
      <p:sp>
        <p:nvSpPr>
          <p:cNvPr id="450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58CC974-6822-4B61-BA57-E4A26244457F}" type="slidenum">
              <a:rPr lang="en-US" sz="1200">
                <a:solidFill>
                  <a:srgbClr val="898989"/>
                </a:solidFill>
                <a:latin typeface="Calibri" pitchFamily="34" charset="0"/>
              </a:rPr>
              <a:pPr eaLnBrk="1" hangingPunct="1"/>
              <a:t>34</a:t>
            </a:fld>
            <a:endParaRPr lang="en-US" sz="1200">
              <a:solidFill>
                <a:srgbClr val="898989"/>
              </a:solidFill>
              <a:latin typeface="Calibri" pitchFamily="34" charset="0"/>
            </a:endParaRPr>
          </a:p>
        </p:txBody>
      </p:sp>
      <p:sp>
        <p:nvSpPr>
          <p:cNvPr id="5" name="TextBox 4"/>
          <p:cNvSpPr txBox="1">
            <a:spLocks noChangeArrowheads="1"/>
          </p:cNvSpPr>
          <p:nvPr/>
        </p:nvSpPr>
        <p:spPr bwMode="auto">
          <a:xfrm>
            <a:off x="379413" y="2708275"/>
            <a:ext cx="48212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buFont typeface="Arial" pitchFamily="34" charset="0"/>
              <a:buChar char="•"/>
            </a:pPr>
            <a:r>
              <a:rPr lang="en-US" sz="2800" b="1">
                <a:latin typeface="Calibri" pitchFamily="34" charset="0"/>
              </a:rPr>
              <a:t>The bundle sheath cells of C</a:t>
            </a:r>
            <a:r>
              <a:rPr lang="en-US" sz="2800" b="1" baseline="-25000">
                <a:latin typeface="Calibri" pitchFamily="34" charset="0"/>
              </a:rPr>
              <a:t>3</a:t>
            </a:r>
            <a:r>
              <a:rPr lang="en-US" sz="2800" b="1">
                <a:latin typeface="Calibri" pitchFamily="34" charset="0"/>
              </a:rPr>
              <a:t> plants do not contain chloroplasts</a:t>
            </a:r>
          </a:p>
        </p:txBody>
      </p:sp>
      <p:sp>
        <p:nvSpPr>
          <p:cNvPr id="7" name="Rectangle 6"/>
          <p:cNvSpPr/>
          <p:nvPr/>
        </p:nvSpPr>
        <p:spPr>
          <a:xfrm>
            <a:off x="1390650" y="4524375"/>
            <a:ext cx="3362325" cy="457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C00000"/>
                </a:solidFill>
                <a:latin typeface="Arial" pitchFamily="34" charset="0"/>
                <a:cs typeface="Arial" pitchFamily="34" charset="0"/>
              </a:rPr>
              <a:t>palisade mesophyll</a:t>
            </a:r>
          </a:p>
        </p:txBody>
      </p:sp>
      <p:grpSp>
        <p:nvGrpSpPr>
          <p:cNvPr id="45063" name="Group 7"/>
          <p:cNvGrpSpPr>
            <a:grpSpLocks/>
          </p:cNvGrpSpPr>
          <p:nvPr/>
        </p:nvGrpSpPr>
        <p:grpSpPr bwMode="auto">
          <a:xfrm>
            <a:off x="1503363" y="5010150"/>
            <a:ext cx="3638550" cy="1114425"/>
            <a:chOff x="400050" y="4238625"/>
            <a:chExt cx="3638550" cy="1114425"/>
          </a:xfrm>
        </p:grpSpPr>
        <p:sp>
          <p:nvSpPr>
            <p:cNvPr id="9" name="Rectangle 8"/>
            <p:cNvSpPr/>
            <p:nvPr/>
          </p:nvSpPr>
          <p:spPr>
            <a:xfrm>
              <a:off x="400050" y="4448175"/>
              <a:ext cx="3124200" cy="609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C00000"/>
                  </a:solidFill>
                  <a:latin typeface="Arial" pitchFamily="34" charset="0"/>
                  <a:cs typeface="Arial" pitchFamily="34" charset="0"/>
                </a:rPr>
                <a:t>spongy mesophyll</a:t>
              </a:r>
            </a:p>
          </p:txBody>
        </p:sp>
        <p:cxnSp>
          <p:nvCxnSpPr>
            <p:cNvPr id="10" name="Straight Connector 9"/>
            <p:cNvCxnSpPr>
              <a:stCxn id="9" idx="3"/>
            </p:cNvCxnSpPr>
            <p:nvPr/>
          </p:nvCxnSpPr>
          <p:spPr>
            <a:xfrm>
              <a:off x="3524250" y="4752975"/>
              <a:ext cx="2571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81425" y="4238625"/>
              <a:ext cx="2571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81425" y="5353050"/>
              <a:ext cx="1285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p:cNvCxnSpPr/>
          <p:nvPr/>
        </p:nvCxnSpPr>
        <p:spPr>
          <a:xfrm>
            <a:off x="4752975" y="4657725"/>
            <a:ext cx="40957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95850" y="5010150"/>
            <a:ext cx="0" cy="11144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225550" y="6124575"/>
            <a:ext cx="3243263" cy="457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Arial" pitchFamily="34" charset="0"/>
                <a:cs typeface="Arial" pitchFamily="34" charset="0"/>
              </a:rPr>
              <a:t>bundle sheath cells</a:t>
            </a:r>
          </a:p>
        </p:txBody>
      </p:sp>
      <p:cxnSp>
        <p:nvCxnSpPr>
          <p:cNvPr id="16" name="Straight Arrow Connector 15"/>
          <p:cNvCxnSpPr>
            <a:stCxn id="15" idx="3"/>
          </p:cNvCxnSpPr>
          <p:nvPr/>
        </p:nvCxnSpPr>
        <p:spPr>
          <a:xfrm>
            <a:off x="4468813" y="6353175"/>
            <a:ext cx="216058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420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0" y="-11113"/>
            <a:ext cx="9144000" cy="1143001"/>
          </a:xfrm>
        </p:spPr>
        <p:txBody>
          <a:bodyPr/>
          <a:lstStyle/>
          <a:p>
            <a:r>
              <a:rPr lang="en-US" sz="4000" b="1" dirty="0">
                <a:solidFill>
                  <a:schemeClr val="bg1"/>
                </a:solidFill>
              </a:rPr>
              <a:t>C</a:t>
            </a:r>
            <a:r>
              <a:rPr lang="en-US" sz="4000" b="1" baseline="-25000" dirty="0">
                <a:solidFill>
                  <a:schemeClr val="bg1"/>
                </a:solidFill>
              </a:rPr>
              <a:t>4</a:t>
            </a:r>
            <a:r>
              <a:rPr lang="en-US" sz="4000" b="1" dirty="0">
                <a:solidFill>
                  <a:schemeClr val="bg1"/>
                </a:solidFill>
              </a:rPr>
              <a:t> Plants: Preventing Photorespiration</a:t>
            </a:r>
          </a:p>
        </p:txBody>
      </p:sp>
      <p:sp>
        <p:nvSpPr>
          <p:cNvPr id="3" name="Content Placeholder 2"/>
          <p:cNvSpPr>
            <a:spLocks noGrp="1"/>
          </p:cNvSpPr>
          <p:nvPr>
            <p:ph idx="1"/>
          </p:nvPr>
        </p:nvSpPr>
        <p:spPr>
          <a:xfrm>
            <a:off x="457200" y="1390650"/>
            <a:ext cx="8507413" cy="2362200"/>
          </a:xfrm>
        </p:spPr>
        <p:txBody>
          <a:bodyPr>
            <a:normAutofit lnSpcReduction="10000"/>
          </a:bodyPr>
          <a:lstStyle/>
          <a:p>
            <a:r>
              <a:rPr lang="en-US" sz="3100" b="1"/>
              <a:t>Plants that use C</a:t>
            </a:r>
            <a:r>
              <a:rPr lang="en-US" sz="3100" b="1" baseline="-25000"/>
              <a:t>4</a:t>
            </a:r>
            <a:r>
              <a:rPr lang="en-US" sz="3100" b="1"/>
              <a:t> photosynthesis include corn, sugar cane, and sorghum.</a:t>
            </a:r>
          </a:p>
          <a:p>
            <a:r>
              <a:rPr lang="en-US" sz="3100" b="1"/>
              <a:t>In this process, CO</a:t>
            </a:r>
            <a:r>
              <a:rPr lang="en-US" sz="3100" b="1" baseline="-25000"/>
              <a:t>2</a:t>
            </a:r>
            <a:r>
              <a:rPr lang="en-US" sz="3100" b="1"/>
              <a:t> is transferred from the </a:t>
            </a:r>
            <a:r>
              <a:rPr lang="en-US" sz="3100" b="1">
                <a:solidFill>
                  <a:srgbClr val="00B050"/>
                </a:solidFill>
              </a:rPr>
              <a:t>mesophyll cells</a:t>
            </a:r>
            <a:r>
              <a:rPr lang="en-US" sz="3100" b="1"/>
              <a:t> into the </a:t>
            </a:r>
            <a:r>
              <a:rPr lang="en-US" sz="3100" b="1">
                <a:solidFill>
                  <a:srgbClr val="0070C0"/>
                </a:solidFill>
              </a:rPr>
              <a:t>bundle-sheath cells</a:t>
            </a:r>
            <a:r>
              <a:rPr lang="en-US" sz="3100" b="1"/>
              <a:t>, which are </a:t>
            </a:r>
            <a:r>
              <a:rPr lang="en-US" sz="3100" b="1">
                <a:solidFill>
                  <a:srgbClr val="C00000"/>
                </a:solidFill>
              </a:rPr>
              <a:t>impermeable to CO</a:t>
            </a:r>
            <a:r>
              <a:rPr lang="en-US" sz="3100" b="1" baseline="-25000">
                <a:solidFill>
                  <a:srgbClr val="C00000"/>
                </a:solidFill>
              </a:rPr>
              <a:t>2</a:t>
            </a:r>
            <a:r>
              <a:rPr lang="en-US" sz="3100" b="1">
                <a:solidFill>
                  <a:srgbClr val="C00000"/>
                </a:solidFill>
              </a:rPr>
              <a:t>.</a:t>
            </a:r>
            <a:endParaRPr lang="en-US" sz="3100" b="1" baseline="-25000">
              <a:solidFill>
                <a:srgbClr val="C00000"/>
              </a:solidFill>
            </a:endParaRPr>
          </a:p>
        </p:txBody>
      </p:sp>
      <p:sp>
        <p:nvSpPr>
          <p:cNvPr id="4915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EAFDEE2-AB84-40F4-B866-13650676956D}" type="slidenum">
              <a:rPr lang="en-US" sz="1200">
                <a:solidFill>
                  <a:srgbClr val="898989"/>
                </a:solidFill>
                <a:latin typeface="Calibri" pitchFamily="34" charset="0"/>
              </a:rPr>
              <a:pPr eaLnBrk="1" hangingPunct="1"/>
              <a:t>35</a:t>
            </a:fld>
            <a:endParaRPr lang="en-US" sz="1200">
              <a:solidFill>
                <a:srgbClr val="898989"/>
              </a:solidFill>
              <a:latin typeface="Calibri" pitchFamily="34" charset="0"/>
            </a:endParaRPr>
          </a:p>
        </p:txBody>
      </p:sp>
      <p:pic>
        <p:nvPicPr>
          <p:cNvPr id="49156"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3425" y="4114800"/>
            <a:ext cx="3330575"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228600" y="3886200"/>
            <a:ext cx="539115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a:spcBef>
                <a:spcPct val="20000"/>
              </a:spcBef>
              <a:buFont typeface="Arial" pitchFamily="34" charset="0"/>
              <a:buChar char="•"/>
            </a:pPr>
            <a:r>
              <a:rPr lang="en-US" b="1">
                <a:solidFill>
                  <a:srgbClr val="000000"/>
                </a:solidFill>
                <a:latin typeface="Calibri" pitchFamily="34" charset="0"/>
              </a:rPr>
              <a:t>This increases the concentration of CO</a:t>
            </a:r>
            <a:r>
              <a:rPr lang="en-US" b="1" baseline="-25000">
                <a:solidFill>
                  <a:srgbClr val="000000"/>
                </a:solidFill>
                <a:latin typeface="Calibri" pitchFamily="34" charset="0"/>
              </a:rPr>
              <a:t>2</a:t>
            </a:r>
            <a:r>
              <a:rPr lang="en-US" b="1">
                <a:solidFill>
                  <a:srgbClr val="000000"/>
                </a:solidFill>
                <a:latin typeface="Calibri" pitchFamily="34" charset="0"/>
              </a:rPr>
              <a:t>.</a:t>
            </a:r>
          </a:p>
          <a:p>
            <a:pPr lvl="1">
              <a:spcBef>
                <a:spcPct val="20000"/>
              </a:spcBef>
              <a:buFont typeface="Arial" pitchFamily="34" charset="0"/>
              <a:buChar char="•"/>
            </a:pPr>
            <a:r>
              <a:rPr lang="en-US" b="1">
                <a:solidFill>
                  <a:srgbClr val="000000"/>
                </a:solidFill>
                <a:latin typeface="Calibri" pitchFamily="34" charset="0"/>
              </a:rPr>
              <a:t>Thus, the </a:t>
            </a:r>
            <a:r>
              <a:rPr lang="en-US" b="1">
                <a:solidFill>
                  <a:srgbClr val="FF6600"/>
                </a:solidFill>
                <a:latin typeface="Calibri" pitchFamily="34" charset="0"/>
              </a:rPr>
              <a:t>Calvin Cycle is favored</a:t>
            </a:r>
            <a:r>
              <a:rPr lang="en-US" b="1">
                <a:solidFill>
                  <a:srgbClr val="000000"/>
                </a:solidFill>
                <a:latin typeface="Calibri" pitchFamily="34" charset="0"/>
              </a:rPr>
              <a:t> over photorespiration.</a:t>
            </a:r>
          </a:p>
          <a:p>
            <a:pPr lvl="1">
              <a:spcBef>
                <a:spcPct val="20000"/>
              </a:spcBef>
              <a:buFont typeface="Arial" pitchFamily="34" charset="0"/>
              <a:buChar char="•"/>
            </a:pPr>
            <a:r>
              <a:rPr lang="en-US" b="1">
                <a:solidFill>
                  <a:srgbClr val="000000"/>
                </a:solidFill>
                <a:latin typeface="Calibri" pitchFamily="34" charset="0"/>
              </a:rPr>
              <a:t>The bundle-sheath cells of C</a:t>
            </a:r>
            <a:r>
              <a:rPr lang="en-US" b="1" baseline="-25000">
                <a:solidFill>
                  <a:srgbClr val="000000"/>
                </a:solidFill>
                <a:latin typeface="Calibri" pitchFamily="34" charset="0"/>
              </a:rPr>
              <a:t>4</a:t>
            </a:r>
            <a:r>
              <a:rPr lang="en-US" b="1">
                <a:solidFill>
                  <a:srgbClr val="000000"/>
                </a:solidFill>
                <a:latin typeface="Calibri" pitchFamily="34" charset="0"/>
              </a:rPr>
              <a:t> plants </a:t>
            </a:r>
            <a:r>
              <a:rPr lang="en-US" b="1" i="1">
                <a:solidFill>
                  <a:srgbClr val="000000"/>
                </a:solidFill>
                <a:latin typeface="Calibri" pitchFamily="34" charset="0"/>
              </a:rPr>
              <a:t>do </a:t>
            </a:r>
            <a:r>
              <a:rPr lang="en-US" b="1">
                <a:solidFill>
                  <a:srgbClr val="000000"/>
                </a:solidFill>
                <a:latin typeface="Calibri" pitchFamily="34" charset="0"/>
              </a:rPr>
              <a:t>contain chloroplasts.</a:t>
            </a:r>
          </a:p>
        </p:txBody>
      </p:sp>
    </p:spTree>
    <p:extLst>
      <p:ext uri="{BB962C8B-B14F-4D97-AF65-F5344CB8AC3E}">
        <p14:creationId xmlns:p14="http://schemas.microsoft.com/office/powerpoint/2010/main" val="52328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dissolve">
                                      <p:cBhvr>
                                        <p:cTn id="17" dur="500"/>
                                        <p:tgtEl>
                                          <p:spTgt spid="1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dissolve">
                                      <p:cBhvr>
                                        <p:cTn id="22" dur="500"/>
                                        <p:tgtEl>
                                          <p:spTgt spid="1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dissolve">
                                      <p:cBhvr>
                                        <p:cTn id="2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861DB55-E8DB-B14D-BCEF-84682A1687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753" y="478852"/>
            <a:ext cx="8473607" cy="5746230"/>
          </a:xfrm>
          <a:prstGeom prst="rect">
            <a:avLst/>
          </a:prstGeom>
        </p:spPr>
      </p:pic>
    </p:spTree>
    <p:extLst>
      <p:ext uri="{BB962C8B-B14F-4D97-AF65-F5344CB8AC3E}">
        <p14:creationId xmlns:p14="http://schemas.microsoft.com/office/powerpoint/2010/main" val="1069689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body" idx="1"/>
          </p:nvPr>
        </p:nvSpPr>
        <p:spPr bwMode="auto">
          <a:xfrm>
            <a:off x="152400" y="1447800"/>
            <a:ext cx="8839200" cy="540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buClr>
                <a:srgbClr val="339933"/>
              </a:buClr>
            </a:pPr>
            <a:r>
              <a:rPr lang="en-US" altLang="en-US" sz="2800" b="1" dirty="0">
                <a:solidFill>
                  <a:srgbClr val="339933"/>
                </a:solidFill>
                <a:latin typeface="Arial Black" charset="0"/>
                <a:ea typeface="ＭＳ Ｐゴシック" charset="-128"/>
              </a:rPr>
              <a:t>One of the major problems facing terrestrial plants is dehydration.</a:t>
            </a:r>
          </a:p>
          <a:p>
            <a:pPr>
              <a:buClr>
                <a:srgbClr val="339933"/>
              </a:buClr>
            </a:pPr>
            <a:r>
              <a:rPr lang="en-US" altLang="en-US" sz="2800" b="1" dirty="0">
                <a:solidFill>
                  <a:srgbClr val="339933"/>
                </a:solidFill>
                <a:latin typeface="Arial Black" charset="0"/>
                <a:ea typeface="ＭＳ Ｐゴシック" charset="-128"/>
              </a:rPr>
              <a:t>At times, solutions to this problem conflict with other metabolic processes, especially photosynthesis.</a:t>
            </a:r>
          </a:p>
          <a:p>
            <a:pPr>
              <a:buClr>
                <a:srgbClr val="339933"/>
              </a:buClr>
            </a:pPr>
            <a:r>
              <a:rPr lang="en-US" altLang="en-US" sz="2800" b="1" dirty="0">
                <a:solidFill>
                  <a:srgbClr val="339933"/>
                </a:solidFill>
                <a:latin typeface="Arial Black" charset="0"/>
                <a:ea typeface="ＭＳ Ｐゴシック" charset="-128"/>
              </a:rPr>
              <a:t>The stomata are not only the major route for gas exchange (CO</a:t>
            </a:r>
            <a:r>
              <a:rPr lang="en-US" altLang="en-US" sz="2800" b="1" baseline="-25000" dirty="0">
                <a:solidFill>
                  <a:srgbClr val="339933"/>
                </a:solidFill>
                <a:latin typeface="Arial Black" charset="0"/>
                <a:ea typeface="ＭＳ Ｐゴシック" charset="-128"/>
              </a:rPr>
              <a:t>2</a:t>
            </a:r>
            <a:r>
              <a:rPr lang="en-US" altLang="en-US" sz="2800" b="1" dirty="0">
                <a:solidFill>
                  <a:srgbClr val="339933"/>
                </a:solidFill>
                <a:latin typeface="Arial Black" charset="0"/>
                <a:ea typeface="ＭＳ Ｐゴシック" charset="-128"/>
              </a:rPr>
              <a:t> in and O</a:t>
            </a:r>
            <a:r>
              <a:rPr lang="en-US" altLang="en-US" sz="2800" b="1" baseline="-25000" dirty="0">
                <a:solidFill>
                  <a:srgbClr val="339933"/>
                </a:solidFill>
                <a:latin typeface="Arial Black" charset="0"/>
                <a:ea typeface="ＭＳ Ｐゴシック" charset="-128"/>
              </a:rPr>
              <a:t>2</a:t>
            </a:r>
            <a:r>
              <a:rPr lang="en-US" altLang="en-US" sz="2800" b="1" dirty="0">
                <a:solidFill>
                  <a:srgbClr val="339933"/>
                </a:solidFill>
                <a:latin typeface="Arial Black" charset="0"/>
                <a:ea typeface="ＭＳ Ｐゴシック" charset="-128"/>
              </a:rPr>
              <a:t> out), but also for the evaporative loss of water.</a:t>
            </a:r>
          </a:p>
          <a:p>
            <a:pPr>
              <a:buClr>
                <a:srgbClr val="339933"/>
              </a:buClr>
            </a:pPr>
            <a:r>
              <a:rPr lang="en-US" altLang="en-US" sz="2800" b="1" dirty="0">
                <a:solidFill>
                  <a:srgbClr val="339933"/>
                </a:solidFill>
                <a:latin typeface="Arial Black" charset="0"/>
                <a:ea typeface="ＭＳ Ｐゴシック" charset="-128"/>
              </a:rPr>
              <a:t>On hot, dry days plants close the stomata to conserve water, but this causes problems</a:t>
            </a:r>
            <a:r>
              <a:rPr lang="en-US" altLang="en-US" sz="2800" dirty="0">
                <a:solidFill>
                  <a:srgbClr val="000000"/>
                </a:solidFill>
                <a:latin typeface="Arial Black" charset="0"/>
                <a:ea typeface="ＭＳ Ｐゴシック" charset="-128"/>
              </a:rPr>
              <a:t> </a:t>
            </a:r>
            <a:r>
              <a:rPr lang="en-US" altLang="en-US" sz="2800" b="1" dirty="0">
                <a:solidFill>
                  <a:srgbClr val="339933"/>
                </a:solidFill>
                <a:latin typeface="Arial Black" charset="0"/>
                <a:ea typeface="ＭＳ Ｐゴシック" charset="-128"/>
              </a:rPr>
              <a:t>for</a:t>
            </a:r>
            <a:endParaRPr lang="en-US" altLang="en-US" sz="2800" dirty="0">
              <a:solidFill>
                <a:srgbClr val="339933"/>
              </a:solidFill>
              <a:latin typeface="Arial Black" charset="0"/>
              <a:ea typeface="ＭＳ Ｐゴシック" charset="-128"/>
            </a:endParaRPr>
          </a:p>
        </p:txBody>
      </p:sp>
      <p:sp>
        <p:nvSpPr>
          <p:cNvPr id="15362" name="Rectangle 3"/>
          <p:cNvSpPr>
            <a:spLocks noGrp="1" noChangeArrowheads="1"/>
          </p:cNvSpPr>
          <p:nvPr>
            <p:ph type="title"/>
          </p:nvPr>
        </p:nvSpPr>
        <p:spPr bwMode="auto">
          <a:xfrm>
            <a:off x="228600" y="152400"/>
            <a:ext cx="87630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en-US" sz="2800" b="1">
                <a:solidFill>
                  <a:srgbClr val="339933"/>
                </a:solidFill>
                <a:ea typeface="ＭＳ Ｐゴシック" charset="-128"/>
              </a:rPr>
              <a:t>5. Alternative mechanisms of carbon fixation have evolved in hot, arid climates</a:t>
            </a:r>
            <a:endParaRPr lang="en-US" altLang="en-US" sz="2800" b="1">
              <a:ea typeface="ＭＳ Ｐゴシック" charset="-128"/>
            </a:endParaRPr>
          </a:p>
        </p:txBody>
      </p:sp>
      <p:sp>
        <p:nvSpPr>
          <p:cNvPr id="15363" name="Rectangle 4"/>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sp>
        <p:nvSpPr>
          <p:cNvPr id="15364" name="Line 5"/>
          <p:cNvSpPr>
            <a:spLocks noChangeShapeType="1"/>
          </p:cNvSpPr>
          <p:nvPr/>
        </p:nvSpPr>
        <p:spPr bwMode="auto">
          <a:xfrm>
            <a:off x="152400" y="1371600"/>
            <a:ext cx="8763000" cy="0"/>
          </a:xfrm>
          <a:prstGeom prst="line">
            <a:avLst/>
          </a:prstGeom>
          <a:noFill/>
          <a:ln w="38100">
            <a:solidFill>
              <a:srgbClr val="3399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523781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body" idx="1"/>
          </p:nvPr>
        </p:nvSpPr>
        <p:spPr bwMode="auto">
          <a:xfrm>
            <a:off x="304800" y="228600"/>
            <a:ext cx="8534400" cy="6511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nSpc>
                <a:spcPct val="90000"/>
              </a:lnSpc>
              <a:buClr>
                <a:srgbClr val="339933"/>
              </a:buClr>
            </a:pPr>
            <a:r>
              <a:rPr lang="en-US" altLang="en-US" sz="3200" b="1">
                <a:solidFill>
                  <a:srgbClr val="339933"/>
                </a:solidFill>
                <a:latin typeface="Arial Black" charset="0"/>
                <a:ea typeface="ＭＳ Ｐゴシック" charset="-128"/>
              </a:rPr>
              <a:t>In most plants (C</a:t>
            </a:r>
            <a:r>
              <a:rPr lang="en-US" altLang="en-US" sz="3200" b="1" baseline="-25000">
                <a:solidFill>
                  <a:srgbClr val="339933"/>
                </a:solidFill>
                <a:latin typeface="Arial Black" charset="0"/>
                <a:ea typeface="ＭＳ Ｐゴシック" charset="-128"/>
              </a:rPr>
              <a:t>3</a:t>
            </a:r>
            <a:r>
              <a:rPr lang="en-US" altLang="en-US" sz="3200" b="1">
                <a:solidFill>
                  <a:srgbClr val="339933"/>
                </a:solidFill>
                <a:latin typeface="Arial Black" charset="0"/>
                <a:ea typeface="ＭＳ Ｐゴシック" charset="-128"/>
              </a:rPr>
              <a:t> plants) initial fixation of CO</a:t>
            </a:r>
            <a:r>
              <a:rPr lang="en-US" altLang="en-US" sz="3200" b="1" baseline="-25000">
                <a:solidFill>
                  <a:srgbClr val="339933"/>
                </a:solidFill>
                <a:latin typeface="Arial Black" charset="0"/>
                <a:ea typeface="ＭＳ Ｐゴシック" charset="-128"/>
              </a:rPr>
              <a:t>2</a:t>
            </a:r>
            <a:r>
              <a:rPr lang="en-US" altLang="en-US" sz="3200" b="1">
                <a:solidFill>
                  <a:srgbClr val="339933"/>
                </a:solidFill>
                <a:latin typeface="Arial Black" charset="0"/>
                <a:ea typeface="ＭＳ Ｐゴシック" charset="-128"/>
              </a:rPr>
              <a:t> occurs via rubisco and </a:t>
            </a:r>
            <a:r>
              <a:rPr lang="en-US" altLang="en-US" sz="2400" b="1">
                <a:solidFill>
                  <a:srgbClr val="339933"/>
                </a:solidFill>
                <a:latin typeface="Arial Black" charset="0"/>
                <a:ea typeface="ＭＳ Ｐゴシック" charset="-128"/>
              </a:rPr>
              <a:t>results in a three-carbon compound, 3-phosphoglycerate.</a:t>
            </a:r>
          </a:p>
          <a:p>
            <a:pPr lvl="1">
              <a:lnSpc>
                <a:spcPct val="90000"/>
              </a:lnSpc>
              <a:buClr>
                <a:srgbClr val="339933"/>
              </a:buClr>
            </a:pPr>
            <a:r>
              <a:rPr lang="en-US" altLang="en-US" sz="2400" b="1">
                <a:solidFill>
                  <a:srgbClr val="339933"/>
                </a:solidFill>
                <a:latin typeface="Arial Black" charset="0"/>
                <a:ea typeface="ＭＳ Ｐゴシック" charset="-128"/>
              </a:rPr>
              <a:t>These plants include rice, wheat, and soybeans.</a:t>
            </a:r>
          </a:p>
          <a:p>
            <a:pPr>
              <a:lnSpc>
                <a:spcPct val="90000"/>
              </a:lnSpc>
              <a:buClr>
                <a:srgbClr val="339933"/>
              </a:buClr>
            </a:pPr>
            <a:r>
              <a:rPr lang="en-US" altLang="en-US" sz="2400" b="1">
                <a:solidFill>
                  <a:srgbClr val="339933"/>
                </a:solidFill>
                <a:latin typeface="Arial Black" charset="0"/>
                <a:ea typeface="ＭＳ Ｐゴシック" charset="-128"/>
              </a:rPr>
              <a:t>When their stomata are closed on a hot, dry day, CO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levels drop as CO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is consumed in the Calvin cycle.</a:t>
            </a:r>
          </a:p>
          <a:p>
            <a:pPr>
              <a:lnSpc>
                <a:spcPct val="90000"/>
              </a:lnSpc>
              <a:buClr>
                <a:srgbClr val="339933"/>
              </a:buClr>
            </a:pPr>
            <a:r>
              <a:rPr lang="en-US" altLang="en-US" sz="2400" b="1">
                <a:solidFill>
                  <a:srgbClr val="339933"/>
                </a:solidFill>
                <a:latin typeface="Arial Black" charset="0"/>
                <a:ea typeface="ＭＳ Ｐゴシック" charset="-128"/>
              </a:rPr>
              <a:t>At the same time, 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levels rise as the light reaction converts light to chemical energy.</a:t>
            </a:r>
          </a:p>
          <a:p>
            <a:pPr>
              <a:lnSpc>
                <a:spcPct val="90000"/>
              </a:lnSpc>
              <a:buClr>
                <a:srgbClr val="339933"/>
              </a:buClr>
            </a:pPr>
            <a:r>
              <a:rPr lang="en-US" altLang="en-US" sz="2400" b="1">
                <a:solidFill>
                  <a:srgbClr val="339933"/>
                </a:solidFill>
                <a:latin typeface="Arial Black" charset="0"/>
                <a:ea typeface="ＭＳ Ｐゴシック" charset="-128"/>
              </a:rPr>
              <a:t>While rubisco normally accepts CO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when the 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/CO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ratio increases (on a </a:t>
            </a:r>
            <a:r>
              <a:rPr lang="en-US" altLang="en-US" sz="3200" b="1">
                <a:solidFill>
                  <a:srgbClr val="339933"/>
                </a:solidFill>
                <a:latin typeface="Arial Black" charset="0"/>
                <a:ea typeface="ＭＳ Ｐゴシック" charset="-128"/>
              </a:rPr>
              <a:t>hot, dry day with closed stomata), rubisco can add O</a:t>
            </a:r>
            <a:r>
              <a:rPr lang="en-US" altLang="en-US" sz="3200" b="1" baseline="-25000">
                <a:solidFill>
                  <a:srgbClr val="339933"/>
                </a:solidFill>
                <a:latin typeface="Arial Black" charset="0"/>
                <a:ea typeface="ＭＳ Ｐゴシック" charset="-128"/>
              </a:rPr>
              <a:t>2</a:t>
            </a:r>
            <a:r>
              <a:rPr lang="en-US" altLang="en-US" sz="3200" b="1">
                <a:solidFill>
                  <a:srgbClr val="339933"/>
                </a:solidFill>
                <a:latin typeface="Arial Black" charset="0"/>
                <a:ea typeface="ＭＳ Ｐゴシック" charset="-128"/>
              </a:rPr>
              <a:t> to RuBP</a:t>
            </a:r>
            <a:r>
              <a:rPr lang="en-US" altLang="en-US" sz="3200">
                <a:solidFill>
                  <a:srgbClr val="339933"/>
                </a:solidFill>
                <a:latin typeface="Arial Black" charset="0"/>
                <a:ea typeface="ＭＳ Ｐゴシック" charset="-128"/>
              </a:rPr>
              <a:t>.</a:t>
            </a:r>
          </a:p>
        </p:txBody>
      </p:sp>
      <p:sp>
        <p:nvSpPr>
          <p:cNvPr id="16386" name="Rectangle 4"/>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spTree>
    <p:extLst>
      <p:ext uri="{BB962C8B-B14F-4D97-AF65-F5344CB8AC3E}">
        <p14:creationId xmlns:p14="http://schemas.microsoft.com/office/powerpoint/2010/main" val="3136729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stretch>
            <a:fillRect/>
          </a:stretch>
        </p:blipFill>
        <p:spPr>
          <a:xfrm>
            <a:off x="249836" y="269615"/>
            <a:ext cx="8095870" cy="5913828"/>
          </a:xfrm>
          <a:prstGeom prst="rect">
            <a:avLst/>
          </a:prstGeom>
        </p:spPr>
      </p:pic>
      <p:cxnSp>
        <p:nvCxnSpPr>
          <p:cNvPr id="20" name="Straight Connector 19">
            <a:extLst>
              <a:ext uri="{FF2B5EF4-FFF2-40B4-BE49-F238E27FC236}">
                <a16:creationId xmlns:a16="http://schemas.microsoft.com/office/drawing/2014/main" id="{4D4C9F65-3000-D84B-B762-EDDA2B1EB530}"/>
              </a:ext>
            </a:extLst>
          </p:cNvPr>
          <p:cNvCxnSpPr>
            <a:cxnSpLocks/>
          </p:cNvCxnSpPr>
          <p:nvPr/>
        </p:nvCxnSpPr>
        <p:spPr>
          <a:xfrm flipH="1">
            <a:off x="5071865" y="1445583"/>
            <a:ext cx="768116" cy="667614"/>
          </a:xfrm>
          <a:prstGeom prst="line">
            <a:avLst/>
          </a:prstGeom>
          <a:solidFill>
            <a:srgbClr val="F6630D">
              <a:alpha val="75000"/>
            </a:srgbClr>
          </a:solidFill>
          <a:ln w="61714">
            <a:solidFill>
              <a:srgbClr val="F6630D"/>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D2B97C4-C1E1-724D-BA9A-93083275E944}"/>
              </a:ext>
            </a:extLst>
          </p:cNvPr>
          <p:cNvCxnSpPr>
            <a:cxnSpLocks/>
          </p:cNvCxnSpPr>
          <p:nvPr/>
        </p:nvCxnSpPr>
        <p:spPr>
          <a:xfrm flipH="1">
            <a:off x="7435266" y="1795317"/>
            <a:ext cx="681479" cy="317880"/>
          </a:xfrm>
          <a:prstGeom prst="line">
            <a:avLst/>
          </a:prstGeom>
          <a:solidFill>
            <a:srgbClr val="F6630D">
              <a:alpha val="75000"/>
            </a:srgbClr>
          </a:solidFill>
          <a:ln w="61714">
            <a:solidFill>
              <a:srgbClr val="F6630D"/>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45" name="Ink 44">
                <a:extLst>
                  <a:ext uri="{FF2B5EF4-FFF2-40B4-BE49-F238E27FC236}">
                    <a16:creationId xmlns:a16="http://schemas.microsoft.com/office/drawing/2014/main" id="{E0FC4436-2DE5-0A4C-8135-EBD49AF1012D}"/>
                  </a:ext>
                </a:extLst>
              </p14:cNvPr>
              <p14:cNvContentPartPr/>
              <p14:nvPr/>
            </p14:nvContentPartPr>
            <p14:xfrm>
              <a:off x="7840625" y="1169823"/>
              <a:ext cx="21240" cy="317880"/>
            </p14:xfrm>
          </p:contentPart>
        </mc:Choice>
        <mc:Fallback xmlns="">
          <p:pic>
            <p:nvPicPr>
              <p:cNvPr id="45" name="Ink 44">
                <a:extLst>
                  <a:ext uri="{FF2B5EF4-FFF2-40B4-BE49-F238E27FC236}">
                    <a16:creationId xmlns:a16="http://schemas.microsoft.com/office/drawing/2014/main" id="{E0FC4436-2DE5-0A4C-8135-EBD49AF1012D}"/>
                  </a:ext>
                </a:extLst>
              </p:cNvPr>
              <p:cNvPicPr/>
              <p:nvPr/>
            </p:nvPicPr>
            <p:blipFill>
              <a:blip r:embed="rId10"/>
              <a:stretch>
                <a:fillRect/>
              </a:stretch>
            </p:blipFill>
            <p:spPr>
              <a:xfrm>
                <a:off x="7810025" y="1139223"/>
                <a:ext cx="82440" cy="379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6" name="Ink 45">
                <a:extLst>
                  <a:ext uri="{FF2B5EF4-FFF2-40B4-BE49-F238E27FC236}">
                    <a16:creationId xmlns:a16="http://schemas.microsoft.com/office/drawing/2014/main" id="{2C97600B-31AC-D145-9DA7-51E62E56F86E}"/>
                  </a:ext>
                </a:extLst>
              </p14:cNvPr>
              <p14:cNvContentPartPr/>
              <p14:nvPr/>
            </p14:nvContentPartPr>
            <p14:xfrm>
              <a:off x="7866905" y="1326063"/>
              <a:ext cx="99360" cy="10800"/>
            </p14:xfrm>
          </p:contentPart>
        </mc:Choice>
        <mc:Fallback xmlns="">
          <p:pic>
            <p:nvPicPr>
              <p:cNvPr id="46" name="Ink 45">
                <a:extLst>
                  <a:ext uri="{FF2B5EF4-FFF2-40B4-BE49-F238E27FC236}">
                    <a16:creationId xmlns:a16="http://schemas.microsoft.com/office/drawing/2014/main" id="{2C97600B-31AC-D145-9DA7-51E62E56F86E}"/>
                  </a:ext>
                </a:extLst>
              </p:cNvPr>
              <p:cNvPicPr/>
              <p:nvPr/>
            </p:nvPicPr>
            <p:blipFill>
              <a:blip r:embed="rId12"/>
              <a:stretch>
                <a:fillRect/>
              </a:stretch>
            </p:blipFill>
            <p:spPr>
              <a:xfrm>
                <a:off x="7835945" y="1295463"/>
                <a:ext cx="1605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7" name="Ink 46">
                <a:extLst>
                  <a:ext uri="{FF2B5EF4-FFF2-40B4-BE49-F238E27FC236}">
                    <a16:creationId xmlns:a16="http://schemas.microsoft.com/office/drawing/2014/main" id="{95673503-8E57-BB4C-AB80-D919CDF3DB28}"/>
                  </a:ext>
                </a:extLst>
              </p14:cNvPr>
              <p14:cNvContentPartPr/>
              <p14:nvPr/>
            </p14:nvContentPartPr>
            <p14:xfrm>
              <a:off x="8017745" y="1185663"/>
              <a:ext cx="10800" cy="271080"/>
            </p14:xfrm>
          </p:contentPart>
        </mc:Choice>
        <mc:Fallback xmlns="">
          <p:pic>
            <p:nvPicPr>
              <p:cNvPr id="47" name="Ink 46">
                <a:extLst>
                  <a:ext uri="{FF2B5EF4-FFF2-40B4-BE49-F238E27FC236}">
                    <a16:creationId xmlns:a16="http://schemas.microsoft.com/office/drawing/2014/main" id="{95673503-8E57-BB4C-AB80-D919CDF3DB28}"/>
                  </a:ext>
                </a:extLst>
              </p:cNvPr>
              <p:cNvPicPr/>
              <p:nvPr/>
            </p:nvPicPr>
            <p:blipFill>
              <a:blip r:embed="rId14"/>
              <a:stretch>
                <a:fillRect/>
              </a:stretch>
            </p:blipFill>
            <p:spPr>
              <a:xfrm>
                <a:off x="7987145" y="1154703"/>
                <a:ext cx="7200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8" name="Ink 47">
                <a:extLst>
                  <a:ext uri="{FF2B5EF4-FFF2-40B4-BE49-F238E27FC236}">
                    <a16:creationId xmlns:a16="http://schemas.microsoft.com/office/drawing/2014/main" id="{DE6AB0D8-0039-7044-8C41-4F02BB3A249B}"/>
                  </a:ext>
                </a:extLst>
              </p14:cNvPr>
              <p14:cNvContentPartPr/>
              <p14:nvPr/>
            </p14:nvContentPartPr>
            <p14:xfrm>
              <a:off x="8116745" y="1445583"/>
              <a:ext cx="52560" cy="10800"/>
            </p14:xfrm>
          </p:contentPart>
        </mc:Choice>
        <mc:Fallback xmlns="">
          <p:pic>
            <p:nvPicPr>
              <p:cNvPr id="48" name="Ink 47">
                <a:extLst>
                  <a:ext uri="{FF2B5EF4-FFF2-40B4-BE49-F238E27FC236}">
                    <a16:creationId xmlns:a16="http://schemas.microsoft.com/office/drawing/2014/main" id="{DE6AB0D8-0039-7044-8C41-4F02BB3A249B}"/>
                  </a:ext>
                </a:extLst>
              </p:cNvPr>
              <p:cNvPicPr/>
              <p:nvPr/>
            </p:nvPicPr>
            <p:blipFill>
              <a:blip r:embed="rId16"/>
              <a:stretch>
                <a:fillRect/>
              </a:stretch>
            </p:blipFill>
            <p:spPr>
              <a:xfrm>
                <a:off x="8085785" y="1414983"/>
                <a:ext cx="1137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9" name="Ink 48">
                <a:extLst>
                  <a:ext uri="{FF2B5EF4-FFF2-40B4-BE49-F238E27FC236}">
                    <a16:creationId xmlns:a16="http://schemas.microsoft.com/office/drawing/2014/main" id="{1076516F-4E94-BC40-A6C9-E6FEF5C20063}"/>
                  </a:ext>
                </a:extLst>
              </p14:cNvPr>
              <p14:cNvContentPartPr/>
              <p14:nvPr/>
            </p14:nvContentPartPr>
            <p14:xfrm>
              <a:off x="8345705" y="1169823"/>
              <a:ext cx="31680" cy="328320"/>
            </p14:xfrm>
          </p:contentPart>
        </mc:Choice>
        <mc:Fallback xmlns="">
          <p:pic>
            <p:nvPicPr>
              <p:cNvPr id="49" name="Ink 48">
                <a:extLst>
                  <a:ext uri="{FF2B5EF4-FFF2-40B4-BE49-F238E27FC236}">
                    <a16:creationId xmlns:a16="http://schemas.microsoft.com/office/drawing/2014/main" id="{1076516F-4E94-BC40-A6C9-E6FEF5C20063}"/>
                  </a:ext>
                </a:extLst>
              </p:cNvPr>
              <p:cNvPicPr/>
              <p:nvPr/>
            </p:nvPicPr>
            <p:blipFill>
              <a:blip r:embed="rId18"/>
              <a:stretch>
                <a:fillRect/>
              </a:stretch>
            </p:blipFill>
            <p:spPr>
              <a:xfrm>
                <a:off x="8314745" y="1139223"/>
                <a:ext cx="92880"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0" name="Ink 49">
                <a:extLst>
                  <a:ext uri="{FF2B5EF4-FFF2-40B4-BE49-F238E27FC236}">
                    <a16:creationId xmlns:a16="http://schemas.microsoft.com/office/drawing/2014/main" id="{D3898DD3-DC94-E442-8948-A51BFB7D0871}"/>
                  </a:ext>
                </a:extLst>
              </p14:cNvPr>
              <p14:cNvContentPartPr/>
              <p14:nvPr/>
            </p14:nvContentPartPr>
            <p14:xfrm>
              <a:off x="8361185" y="1222023"/>
              <a:ext cx="182520" cy="265680"/>
            </p14:xfrm>
          </p:contentPart>
        </mc:Choice>
        <mc:Fallback xmlns="">
          <p:pic>
            <p:nvPicPr>
              <p:cNvPr id="50" name="Ink 49">
                <a:extLst>
                  <a:ext uri="{FF2B5EF4-FFF2-40B4-BE49-F238E27FC236}">
                    <a16:creationId xmlns:a16="http://schemas.microsoft.com/office/drawing/2014/main" id="{D3898DD3-DC94-E442-8948-A51BFB7D0871}"/>
                  </a:ext>
                </a:extLst>
              </p:cNvPr>
              <p:cNvPicPr/>
              <p:nvPr/>
            </p:nvPicPr>
            <p:blipFill>
              <a:blip r:embed="rId20"/>
              <a:stretch>
                <a:fillRect/>
              </a:stretch>
            </p:blipFill>
            <p:spPr>
              <a:xfrm>
                <a:off x="8330585" y="1191423"/>
                <a:ext cx="24372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6" name="Ink 56">
                <a:extLst>
                  <a:ext uri="{FF2B5EF4-FFF2-40B4-BE49-F238E27FC236}">
                    <a16:creationId xmlns:a16="http://schemas.microsoft.com/office/drawing/2014/main" id="{2F0EC82C-B497-6742-B7FE-08EAFD638D62}"/>
                  </a:ext>
                </a:extLst>
              </p14:cNvPr>
              <p14:cNvContentPartPr/>
              <p14:nvPr/>
            </p14:nvContentPartPr>
            <p14:xfrm>
              <a:off x="8631905" y="1138503"/>
              <a:ext cx="604080" cy="401400"/>
            </p14:xfrm>
          </p:contentPart>
        </mc:Choice>
        <mc:Fallback xmlns="">
          <p:pic>
            <p:nvPicPr>
              <p:cNvPr id="56" name="Ink 56">
                <a:extLst>
                  <a:ext uri="{FF2B5EF4-FFF2-40B4-BE49-F238E27FC236}">
                    <a16:creationId xmlns:a16="http://schemas.microsoft.com/office/drawing/2014/main" id="{2F0EC82C-B497-6742-B7FE-08EAFD638D62}"/>
                  </a:ext>
                </a:extLst>
              </p:cNvPr>
              <p:cNvPicPr/>
              <p:nvPr/>
            </p:nvPicPr>
            <p:blipFill>
              <a:blip r:embed="rId22"/>
              <a:stretch>
                <a:fillRect/>
              </a:stretch>
            </p:blipFill>
            <p:spPr>
              <a:xfrm>
                <a:off x="8601305" y="1107876"/>
                <a:ext cx="665640" cy="46301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8" name="Ink 57">
                <a:extLst>
                  <a:ext uri="{FF2B5EF4-FFF2-40B4-BE49-F238E27FC236}">
                    <a16:creationId xmlns:a16="http://schemas.microsoft.com/office/drawing/2014/main" id="{FDDC7FF3-09A8-094C-B8CB-8AA7534EA3AB}"/>
                  </a:ext>
                </a:extLst>
              </p14:cNvPr>
              <p14:cNvContentPartPr/>
              <p14:nvPr/>
            </p14:nvContentPartPr>
            <p14:xfrm>
              <a:off x="3328025" y="6244743"/>
              <a:ext cx="182520" cy="364680"/>
            </p14:xfrm>
          </p:contentPart>
        </mc:Choice>
        <mc:Fallback xmlns="">
          <p:pic>
            <p:nvPicPr>
              <p:cNvPr id="58" name="Ink 57">
                <a:extLst>
                  <a:ext uri="{FF2B5EF4-FFF2-40B4-BE49-F238E27FC236}">
                    <a16:creationId xmlns:a16="http://schemas.microsoft.com/office/drawing/2014/main" id="{FDDC7FF3-09A8-094C-B8CB-8AA7534EA3AB}"/>
                  </a:ext>
                </a:extLst>
              </p:cNvPr>
              <p:cNvPicPr/>
              <p:nvPr/>
            </p:nvPicPr>
            <p:blipFill>
              <a:blip r:embed="rId24"/>
              <a:stretch>
                <a:fillRect/>
              </a:stretch>
            </p:blipFill>
            <p:spPr>
              <a:xfrm>
                <a:off x="3297425" y="6214143"/>
                <a:ext cx="243720" cy="425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9" name="Ink 58">
                <a:extLst>
                  <a:ext uri="{FF2B5EF4-FFF2-40B4-BE49-F238E27FC236}">
                    <a16:creationId xmlns:a16="http://schemas.microsoft.com/office/drawing/2014/main" id="{543059C6-9942-E34D-9CC6-145B6DDAAC10}"/>
                  </a:ext>
                </a:extLst>
              </p14:cNvPr>
              <p14:cNvContentPartPr/>
              <p14:nvPr/>
            </p14:nvContentPartPr>
            <p14:xfrm>
              <a:off x="3609185" y="6364263"/>
              <a:ext cx="83520" cy="125280"/>
            </p14:xfrm>
          </p:contentPart>
        </mc:Choice>
        <mc:Fallback xmlns="">
          <p:pic>
            <p:nvPicPr>
              <p:cNvPr id="59" name="Ink 58">
                <a:extLst>
                  <a:ext uri="{FF2B5EF4-FFF2-40B4-BE49-F238E27FC236}">
                    <a16:creationId xmlns:a16="http://schemas.microsoft.com/office/drawing/2014/main" id="{543059C6-9942-E34D-9CC6-145B6DDAAC10}"/>
                  </a:ext>
                </a:extLst>
              </p:cNvPr>
              <p:cNvPicPr/>
              <p:nvPr/>
            </p:nvPicPr>
            <p:blipFill>
              <a:blip r:embed="rId26"/>
              <a:stretch>
                <a:fillRect/>
              </a:stretch>
            </p:blipFill>
            <p:spPr>
              <a:xfrm>
                <a:off x="3578585" y="6333663"/>
                <a:ext cx="14508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0" name="Ink 59">
                <a:extLst>
                  <a:ext uri="{FF2B5EF4-FFF2-40B4-BE49-F238E27FC236}">
                    <a16:creationId xmlns:a16="http://schemas.microsoft.com/office/drawing/2014/main" id="{0ABEAD92-6A18-1B4F-AD2D-58B5C3C0E831}"/>
                  </a:ext>
                </a:extLst>
              </p14:cNvPr>
              <p14:cNvContentPartPr/>
              <p14:nvPr/>
            </p14:nvContentPartPr>
            <p14:xfrm>
              <a:off x="3785945" y="6411783"/>
              <a:ext cx="120240" cy="348480"/>
            </p14:xfrm>
          </p:contentPart>
        </mc:Choice>
        <mc:Fallback xmlns="">
          <p:pic>
            <p:nvPicPr>
              <p:cNvPr id="60" name="Ink 59">
                <a:extLst>
                  <a:ext uri="{FF2B5EF4-FFF2-40B4-BE49-F238E27FC236}">
                    <a16:creationId xmlns:a16="http://schemas.microsoft.com/office/drawing/2014/main" id="{0ABEAD92-6A18-1B4F-AD2D-58B5C3C0E831}"/>
                  </a:ext>
                </a:extLst>
              </p:cNvPr>
              <p:cNvPicPr/>
              <p:nvPr/>
            </p:nvPicPr>
            <p:blipFill>
              <a:blip r:embed="rId28"/>
              <a:stretch>
                <a:fillRect/>
              </a:stretch>
            </p:blipFill>
            <p:spPr>
              <a:xfrm>
                <a:off x="3755345" y="6381183"/>
                <a:ext cx="181440"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3" name="Ink 63">
                <a:extLst>
                  <a:ext uri="{FF2B5EF4-FFF2-40B4-BE49-F238E27FC236}">
                    <a16:creationId xmlns:a16="http://schemas.microsoft.com/office/drawing/2014/main" id="{901E58D4-4EFF-4242-885D-3E6ED7D5EAC1}"/>
                  </a:ext>
                </a:extLst>
              </p14:cNvPr>
              <p14:cNvContentPartPr/>
              <p14:nvPr/>
            </p14:nvContentPartPr>
            <p14:xfrm>
              <a:off x="4002305" y="6369663"/>
              <a:ext cx="247320" cy="213840"/>
            </p14:xfrm>
          </p:contentPart>
        </mc:Choice>
        <mc:Fallback xmlns="">
          <p:pic>
            <p:nvPicPr>
              <p:cNvPr id="63" name="Ink 63">
                <a:extLst>
                  <a:ext uri="{FF2B5EF4-FFF2-40B4-BE49-F238E27FC236}">
                    <a16:creationId xmlns:a16="http://schemas.microsoft.com/office/drawing/2014/main" id="{901E58D4-4EFF-4242-885D-3E6ED7D5EAC1}"/>
                  </a:ext>
                </a:extLst>
              </p:cNvPr>
              <p:cNvPicPr/>
              <p:nvPr/>
            </p:nvPicPr>
            <p:blipFill>
              <a:blip r:embed="rId30"/>
              <a:stretch>
                <a:fillRect/>
              </a:stretch>
            </p:blipFill>
            <p:spPr>
              <a:xfrm>
                <a:off x="3971705" y="6339063"/>
                <a:ext cx="30852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5" name="Ink 64">
                <a:extLst>
                  <a:ext uri="{FF2B5EF4-FFF2-40B4-BE49-F238E27FC236}">
                    <a16:creationId xmlns:a16="http://schemas.microsoft.com/office/drawing/2014/main" id="{1D3F0BA9-5D1F-2241-8897-47AA92215643}"/>
                  </a:ext>
                </a:extLst>
              </p14:cNvPr>
              <p14:cNvContentPartPr/>
              <p14:nvPr/>
            </p14:nvContentPartPr>
            <p14:xfrm>
              <a:off x="4494065" y="6208383"/>
              <a:ext cx="167040" cy="322920"/>
            </p14:xfrm>
          </p:contentPart>
        </mc:Choice>
        <mc:Fallback xmlns="">
          <p:pic>
            <p:nvPicPr>
              <p:cNvPr id="65" name="Ink 64">
                <a:extLst>
                  <a:ext uri="{FF2B5EF4-FFF2-40B4-BE49-F238E27FC236}">
                    <a16:creationId xmlns:a16="http://schemas.microsoft.com/office/drawing/2014/main" id="{1D3F0BA9-5D1F-2241-8897-47AA92215643}"/>
                  </a:ext>
                </a:extLst>
              </p:cNvPr>
              <p:cNvPicPr/>
              <p:nvPr/>
            </p:nvPicPr>
            <p:blipFill>
              <a:blip r:embed="rId32"/>
              <a:stretch>
                <a:fillRect/>
              </a:stretch>
            </p:blipFill>
            <p:spPr>
              <a:xfrm>
                <a:off x="4463105" y="6177423"/>
                <a:ext cx="22824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6" name="Ink 65">
                <a:extLst>
                  <a:ext uri="{FF2B5EF4-FFF2-40B4-BE49-F238E27FC236}">
                    <a16:creationId xmlns:a16="http://schemas.microsoft.com/office/drawing/2014/main" id="{735C787C-145F-6244-A58E-9B33000E6BA2}"/>
                  </a:ext>
                </a:extLst>
              </p14:cNvPr>
              <p14:cNvContentPartPr/>
              <p14:nvPr/>
            </p14:nvContentPartPr>
            <p14:xfrm>
              <a:off x="4764785" y="6187503"/>
              <a:ext cx="21240" cy="322560"/>
            </p14:xfrm>
          </p:contentPart>
        </mc:Choice>
        <mc:Fallback xmlns="">
          <p:pic>
            <p:nvPicPr>
              <p:cNvPr id="66" name="Ink 65">
                <a:extLst>
                  <a:ext uri="{FF2B5EF4-FFF2-40B4-BE49-F238E27FC236}">
                    <a16:creationId xmlns:a16="http://schemas.microsoft.com/office/drawing/2014/main" id="{735C787C-145F-6244-A58E-9B33000E6BA2}"/>
                  </a:ext>
                </a:extLst>
              </p:cNvPr>
              <p:cNvPicPr/>
              <p:nvPr/>
            </p:nvPicPr>
            <p:blipFill>
              <a:blip r:embed="rId34"/>
              <a:stretch>
                <a:fillRect/>
              </a:stretch>
            </p:blipFill>
            <p:spPr>
              <a:xfrm>
                <a:off x="4733825" y="6156903"/>
                <a:ext cx="8244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7" name="Ink 66">
                <a:extLst>
                  <a:ext uri="{FF2B5EF4-FFF2-40B4-BE49-F238E27FC236}">
                    <a16:creationId xmlns:a16="http://schemas.microsoft.com/office/drawing/2014/main" id="{1D8F4F54-3522-3F48-AD3A-6564951A92B5}"/>
                  </a:ext>
                </a:extLst>
              </p14:cNvPr>
              <p14:cNvContentPartPr/>
              <p14:nvPr/>
            </p14:nvContentPartPr>
            <p14:xfrm>
              <a:off x="4863425" y="6431943"/>
              <a:ext cx="93960" cy="73080"/>
            </p14:xfrm>
          </p:contentPart>
        </mc:Choice>
        <mc:Fallback xmlns="">
          <p:pic>
            <p:nvPicPr>
              <p:cNvPr id="67" name="Ink 66">
                <a:extLst>
                  <a:ext uri="{FF2B5EF4-FFF2-40B4-BE49-F238E27FC236}">
                    <a16:creationId xmlns:a16="http://schemas.microsoft.com/office/drawing/2014/main" id="{1D8F4F54-3522-3F48-AD3A-6564951A92B5}"/>
                  </a:ext>
                </a:extLst>
              </p:cNvPr>
              <p:cNvPicPr/>
              <p:nvPr/>
            </p:nvPicPr>
            <p:blipFill>
              <a:blip r:embed="rId36"/>
              <a:stretch>
                <a:fillRect/>
              </a:stretch>
            </p:blipFill>
            <p:spPr>
              <a:xfrm>
                <a:off x="4832825" y="6401343"/>
                <a:ext cx="1555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8" name="Ink 67">
                <a:extLst>
                  <a:ext uri="{FF2B5EF4-FFF2-40B4-BE49-F238E27FC236}">
                    <a16:creationId xmlns:a16="http://schemas.microsoft.com/office/drawing/2014/main" id="{CE1F8F8D-E28B-1648-84D2-DBF403A16482}"/>
                  </a:ext>
                </a:extLst>
              </p14:cNvPr>
              <p14:cNvContentPartPr/>
              <p14:nvPr/>
            </p14:nvContentPartPr>
            <p14:xfrm>
              <a:off x="5071865" y="6385143"/>
              <a:ext cx="88920" cy="172080"/>
            </p14:xfrm>
          </p:contentPart>
        </mc:Choice>
        <mc:Fallback xmlns="">
          <p:pic>
            <p:nvPicPr>
              <p:cNvPr id="68" name="Ink 67">
                <a:extLst>
                  <a:ext uri="{FF2B5EF4-FFF2-40B4-BE49-F238E27FC236}">
                    <a16:creationId xmlns:a16="http://schemas.microsoft.com/office/drawing/2014/main" id="{CE1F8F8D-E28B-1648-84D2-DBF403A16482}"/>
                  </a:ext>
                </a:extLst>
              </p:cNvPr>
              <p:cNvPicPr/>
              <p:nvPr/>
            </p:nvPicPr>
            <p:blipFill>
              <a:blip r:embed="rId38"/>
              <a:stretch>
                <a:fillRect/>
              </a:stretch>
            </p:blipFill>
            <p:spPr>
              <a:xfrm>
                <a:off x="5040905" y="6354543"/>
                <a:ext cx="15012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1" name="Ink 71">
                <a:extLst>
                  <a:ext uri="{FF2B5EF4-FFF2-40B4-BE49-F238E27FC236}">
                    <a16:creationId xmlns:a16="http://schemas.microsoft.com/office/drawing/2014/main" id="{F2FE0702-A2A1-7A48-AE3F-5999C6807317}"/>
                  </a:ext>
                </a:extLst>
              </p14:cNvPr>
              <p14:cNvContentPartPr/>
              <p14:nvPr/>
            </p14:nvContentPartPr>
            <p14:xfrm>
              <a:off x="5259065" y="6322863"/>
              <a:ext cx="208800" cy="291960"/>
            </p14:xfrm>
          </p:contentPart>
        </mc:Choice>
        <mc:Fallback xmlns="">
          <p:pic>
            <p:nvPicPr>
              <p:cNvPr id="71" name="Ink 71">
                <a:extLst>
                  <a:ext uri="{FF2B5EF4-FFF2-40B4-BE49-F238E27FC236}">
                    <a16:creationId xmlns:a16="http://schemas.microsoft.com/office/drawing/2014/main" id="{F2FE0702-A2A1-7A48-AE3F-5999C6807317}"/>
                  </a:ext>
                </a:extLst>
              </p:cNvPr>
              <p:cNvPicPr/>
              <p:nvPr/>
            </p:nvPicPr>
            <p:blipFill>
              <a:blip r:embed="rId40"/>
              <a:stretch>
                <a:fillRect/>
              </a:stretch>
            </p:blipFill>
            <p:spPr>
              <a:xfrm>
                <a:off x="5228412" y="6291903"/>
                <a:ext cx="270466" cy="3531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3" name="Ink 72">
                <a:extLst>
                  <a:ext uri="{FF2B5EF4-FFF2-40B4-BE49-F238E27FC236}">
                    <a16:creationId xmlns:a16="http://schemas.microsoft.com/office/drawing/2014/main" id="{B5B3B7B0-E937-5E49-9364-9859040EDBFD}"/>
                  </a:ext>
                </a:extLst>
              </p14:cNvPr>
              <p14:cNvContentPartPr/>
              <p14:nvPr/>
            </p14:nvContentPartPr>
            <p14:xfrm>
              <a:off x="5659745" y="6228903"/>
              <a:ext cx="349200" cy="286560"/>
            </p14:xfrm>
          </p:contentPart>
        </mc:Choice>
        <mc:Fallback xmlns="">
          <p:pic>
            <p:nvPicPr>
              <p:cNvPr id="73" name="Ink 72">
                <a:extLst>
                  <a:ext uri="{FF2B5EF4-FFF2-40B4-BE49-F238E27FC236}">
                    <a16:creationId xmlns:a16="http://schemas.microsoft.com/office/drawing/2014/main" id="{B5B3B7B0-E937-5E49-9364-9859040EDBFD}"/>
                  </a:ext>
                </a:extLst>
              </p:cNvPr>
              <p:cNvPicPr/>
              <p:nvPr/>
            </p:nvPicPr>
            <p:blipFill>
              <a:blip r:embed="rId42"/>
              <a:stretch>
                <a:fillRect/>
              </a:stretch>
            </p:blipFill>
            <p:spPr>
              <a:xfrm>
                <a:off x="5629145" y="6198303"/>
                <a:ext cx="410400" cy="3481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4" name="Ink 73">
                <a:extLst>
                  <a:ext uri="{FF2B5EF4-FFF2-40B4-BE49-F238E27FC236}">
                    <a16:creationId xmlns:a16="http://schemas.microsoft.com/office/drawing/2014/main" id="{4A80BB4C-8AC3-EF45-AF39-B82C1542884F}"/>
                  </a:ext>
                </a:extLst>
              </p14:cNvPr>
              <p14:cNvContentPartPr/>
              <p14:nvPr/>
            </p14:nvContentPartPr>
            <p14:xfrm>
              <a:off x="6206225" y="6265623"/>
              <a:ext cx="36720" cy="307440"/>
            </p14:xfrm>
          </p:contentPart>
        </mc:Choice>
        <mc:Fallback xmlns="">
          <p:pic>
            <p:nvPicPr>
              <p:cNvPr id="74" name="Ink 73">
                <a:extLst>
                  <a:ext uri="{FF2B5EF4-FFF2-40B4-BE49-F238E27FC236}">
                    <a16:creationId xmlns:a16="http://schemas.microsoft.com/office/drawing/2014/main" id="{4A80BB4C-8AC3-EF45-AF39-B82C1542884F}"/>
                  </a:ext>
                </a:extLst>
              </p:cNvPr>
              <p:cNvPicPr/>
              <p:nvPr/>
            </p:nvPicPr>
            <p:blipFill>
              <a:blip r:embed="rId44"/>
              <a:stretch>
                <a:fillRect/>
              </a:stretch>
            </p:blipFill>
            <p:spPr>
              <a:xfrm>
                <a:off x="6175625" y="6234663"/>
                <a:ext cx="9828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5" name="Ink 74">
                <a:extLst>
                  <a:ext uri="{FF2B5EF4-FFF2-40B4-BE49-F238E27FC236}">
                    <a16:creationId xmlns:a16="http://schemas.microsoft.com/office/drawing/2014/main" id="{106CDE39-F28D-4F4E-ADC7-665D0F8D6A96}"/>
                  </a:ext>
                </a:extLst>
              </p14:cNvPr>
              <p14:cNvContentPartPr/>
              <p14:nvPr/>
            </p14:nvContentPartPr>
            <p14:xfrm>
              <a:off x="6253385" y="6327903"/>
              <a:ext cx="156600" cy="208440"/>
            </p14:xfrm>
          </p:contentPart>
        </mc:Choice>
        <mc:Fallback xmlns="">
          <p:pic>
            <p:nvPicPr>
              <p:cNvPr id="75" name="Ink 74">
                <a:extLst>
                  <a:ext uri="{FF2B5EF4-FFF2-40B4-BE49-F238E27FC236}">
                    <a16:creationId xmlns:a16="http://schemas.microsoft.com/office/drawing/2014/main" id="{106CDE39-F28D-4F4E-ADC7-665D0F8D6A96}"/>
                  </a:ext>
                </a:extLst>
              </p:cNvPr>
              <p:cNvPicPr/>
              <p:nvPr/>
            </p:nvPicPr>
            <p:blipFill>
              <a:blip r:embed="rId46"/>
              <a:stretch>
                <a:fillRect/>
              </a:stretch>
            </p:blipFill>
            <p:spPr>
              <a:xfrm>
                <a:off x="6222425" y="6297303"/>
                <a:ext cx="21780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6" name="Ink 75">
                <a:extLst>
                  <a:ext uri="{FF2B5EF4-FFF2-40B4-BE49-F238E27FC236}">
                    <a16:creationId xmlns:a16="http://schemas.microsoft.com/office/drawing/2014/main" id="{4DABB572-335B-DF44-BCFB-019544D815BF}"/>
                  </a:ext>
                </a:extLst>
              </p14:cNvPr>
              <p14:cNvContentPartPr/>
              <p14:nvPr/>
            </p14:nvContentPartPr>
            <p14:xfrm>
              <a:off x="6529145" y="6458223"/>
              <a:ext cx="78480" cy="73080"/>
            </p14:xfrm>
          </p:contentPart>
        </mc:Choice>
        <mc:Fallback xmlns="">
          <p:pic>
            <p:nvPicPr>
              <p:cNvPr id="76" name="Ink 75">
                <a:extLst>
                  <a:ext uri="{FF2B5EF4-FFF2-40B4-BE49-F238E27FC236}">
                    <a16:creationId xmlns:a16="http://schemas.microsoft.com/office/drawing/2014/main" id="{4DABB572-335B-DF44-BCFB-019544D815BF}"/>
                  </a:ext>
                </a:extLst>
              </p:cNvPr>
              <p:cNvPicPr/>
              <p:nvPr/>
            </p:nvPicPr>
            <p:blipFill>
              <a:blip r:embed="rId48"/>
              <a:stretch>
                <a:fillRect/>
              </a:stretch>
            </p:blipFill>
            <p:spPr>
              <a:xfrm>
                <a:off x="6498545" y="6427263"/>
                <a:ext cx="13968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7" name="Ink 76">
                <a:extLst>
                  <a:ext uri="{FF2B5EF4-FFF2-40B4-BE49-F238E27FC236}">
                    <a16:creationId xmlns:a16="http://schemas.microsoft.com/office/drawing/2014/main" id="{93A3A7D0-A06D-3E4D-BC3F-B37A677CE32C}"/>
                  </a:ext>
                </a:extLst>
              </p14:cNvPr>
              <p14:cNvContentPartPr/>
              <p14:nvPr/>
            </p14:nvContentPartPr>
            <p14:xfrm>
              <a:off x="6711305" y="6255183"/>
              <a:ext cx="15840" cy="343800"/>
            </p14:xfrm>
          </p:contentPart>
        </mc:Choice>
        <mc:Fallback xmlns="">
          <p:pic>
            <p:nvPicPr>
              <p:cNvPr id="77" name="Ink 76">
                <a:extLst>
                  <a:ext uri="{FF2B5EF4-FFF2-40B4-BE49-F238E27FC236}">
                    <a16:creationId xmlns:a16="http://schemas.microsoft.com/office/drawing/2014/main" id="{93A3A7D0-A06D-3E4D-BC3F-B37A677CE32C}"/>
                  </a:ext>
                </a:extLst>
              </p:cNvPr>
              <p:cNvPicPr/>
              <p:nvPr/>
            </p:nvPicPr>
            <p:blipFill>
              <a:blip r:embed="rId50"/>
              <a:stretch>
                <a:fillRect/>
              </a:stretch>
            </p:blipFill>
            <p:spPr>
              <a:xfrm>
                <a:off x="6680705" y="6224583"/>
                <a:ext cx="77400" cy="4053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78" name="Ink 77">
                <a:extLst>
                  <a:ext uri="{FF2B5EF4-FFF2-40B4-BE49-F238E27FC236}">
                    <a16:creationId xmlns:a16="http://schemas.microsoft.com/office/drawing/2014/main" id="{6546F0A3-BE84-B34B-B685-A2A3564D0636}"/>
                  </a:ext>
                </a:extLst>
              </p14:cNvPr>
              <p14:cNvContentPartPr/>
              <p14:nvPr/>
            </p14:nvContentPartPr>
            <p14:xfrm>
              <a:off x="7033865" y="6249783"/>
              <a:ext cx="192960" cy="380160"/>
            </p14:xfrm>
          </p:contentPart>
        </mc:Choice>
        <mc:Fallback xmlns="">
          <p:pic>
            <p:nvPicPr>
              <p:cNvPr id="78" name="Ink 77">
                <a:extLst>
                  <a:ext uri="{FF2B5EF4-FFF2-40B4-BE49-F238E27FC236}">
                    <a16:creationId xmlns:a16="http://schemas.microsoft.com/office/drawing/2014/main" id="{6546F0A3-BE84-B34B-B685-A2A3564D0636}"/>
                  </a:ext>
                </a:extLst>
              </p:cNvPr>
              <p:cNvPicPr/>
              <p:nvPr/>
            </p:nvPicPr>
            <p:blipFill>
              <a:blip r:embed="rId52"/>
              <a:stretch>
                <a:fillRect/>
              </a:stretch>
            </p:blipFill>
            <p:spPr>
              <a:xfrm>
                <a:off x="7003265" y="6219183"/>
                <a:ext cx="254160" cy="4417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9" name="Ink 78">
                <a:extLst>
                  <a:ext uri="{FF2B5EF4-FFF2-40B4-BE49-F238E27FC236}">
                    <a16:creationId xmlns:a16="http://schemas.microsoft.com/office/drawing/2014/main" id="{DC69DCAA-C36C-9142-8F5C-F35CCA4F3611}"/>
                  </a:ext>
                </a:extLst>
              </p14:cNvPr>
              <p14:cNvContentPartPr/>
              <p14:nvPr/>
            </p14:nvContentPartPr>
            <p14:xfrm>
              <a:off x="7221425" y="6286143"/>
              <a:ext cx="15840" cy="338760"/>
            </p14:xfrm>
          </p:contentPart>
        </mc:Choice>
        <mc:Fallback xmlns="">
          <p:pic>
            <p:nvPicPr>
              <p:cNvPr id="79" name="Ink 78">
                <a:extLst>
                  <a:ext uri="{FF2B5EF4-FFF2-40B4-BE49-F238E27FC236}">
                    <a16:creationId xmlns:a16="http://schemas.microsoft.com/office/drawing/2014/main" id="{DC69DCAA-C36C-9142-8F5C-F35CCA4F3611}"/>
                  </a:ext>
                </a:extLst>
              </p:cNvPr>
              <p:cNvPicPr/>
              <p:nvPr/>
            </p:nvPicPr>
            <p:blipFill>
              <a:blip r:embed="rId54"/>
              <a:stretch>
                <a:fillRect/>
              </a:stretch>
            </p:blipFill>
            <p:spPr>
              <a:xfrm>
                <a:off x="7190825" y="6255543"/>
                <a:ext cx="7740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80" name="Ink 79">
                <a:extLst>
                  <a:ext uri="{FF2B5EF4-FFF2-40B4-BE49-F238E27FC236}">
                    <a16:creationId xmlns:a16="http://schemas.microsoft.com/office/drawing/2014/main" id="{0EECCE94-6035-8E4E-B73F-AB9C3D861D26}"/>
                  </a:ext>
                </a:extLst>
              </p14:cNvPr>
              <p14:cNvContentPartPr/>
              <p14:nvPr/>
            </p14:nvContentPartPr>
            <p14:xfrm>
              <a:off x="7346345" y="6478743"/>
              <a:ext cx="88920" cy="78480"/>
            </p14:xfrm>
          </p:contentPart>
        </mc:Choice>
        <mc:Fallback xmlns="">
          <p:pic>
            <p:nvPicPr>
              <p:cNvPr id="80" name="Ink 79">
                <a:extLst>
                  <a:ext uri="{FF2B5EF4-FFF2-40B4-BE49-F238E27FC236}">
                    <a16:creationId xmlns:a16="http://schemas.microsoft.com/office/drawing/2014/main" id="{0EECCE94-6035-8E4E-B73F-AB9C3D861D26}"/>
                  </a:ext>
                </a:extLst>
              </p:cNvPr>
              <p:cNvPicPr/>
              <p:nvPr/>
            </p:nvPicPr>
            <p:blipFill>
              <a:blip r:embed="rId56"/>
              <a:stretch>
                <a:fillRect/>
              </a:stretch>
            </p:blipFill>
            <p:spPr>
              <a:xfrm>
                <a:off x="7315745" y="6448143"/>
                <a:ext cx="15012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81" name="Ink 80">
                <a:extLst>
                  <a:ext uri="{FF2B5EF4-FFF2-40B4-BE49-F238E27FC236}">
                    <a16:creationId xmlns:a16="http://schemas.microsoft.com/office/drawing/2014/main" id="{99E05649-217A-D642-A47A-A54CF0025F03}"/>
                  </a:ext>
                </a:extLst>
              </p14:cNvPr>
              <p14:cNvContentPartPr/>
              <p14:nvPr/>
            </p14:nvContentPartPr>
            <p14:xfrm>
              <a:off x="7538945" y="6255183"/>
              <a:ext cx="26280" cy="343800"/>
            </p14:xfrm>
          </p:contentPart>
        </mc:Choice>
        <mc:Fallback xmlns="">
          <p:pic>
            <p:nvPicPr>
              <p:cNvPr id="81" name="Ink 80">
                <a:extLst>
                  <a:ext uri="{FF2B5EF4-FFF2-40B4-BE49-F238E27FC236}">
                    <a16:creationId xmlns:a16="http://schemas.microsoft.com/office/drawing/2014/main" id="{99E05649-217A-D642-A47A-A54CF0025F03}"/>
                  </a:ext>
                </a:extLst>
              </p:cNvPr>
              <p:cNvPicPr/>
              <p:nvPr/>
            </p:nvPicPr>
            <p:blipFill>
              <a:blip r:embed="rId58"/>
              <a:stretch>
                <a:fillRect/>
              </a:stretch>
            </p:blipFill>
            <p:spPr>
              <a:xfrm>
                <a:off x="7507985" y="6224583"/>
                <a:ext cx="87840" cy="4053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2" name="Ink 81">
                <a:extLst>
                  <a:ext uri="{FF2B5EF4-FFF2-40B4-BE49-F238E27FC236}">
                    <a16:creationId xmlns:a16="http://schemas.microsoft.com/office/drawing/2014/main" id="{8A66D400-2C46-EB4D-9ACC-4BCC54A99FB6}"/>
                  </a:ext>
                </a:extLst>
              </p14:cNvPr>
              <p14:cNvContentPartPr/>
              <p14:nvPr/>
            </p14:nvContentPartPr>
            <p14:xfrm>
              <a:off x="7465865" y="6426903"/>
              <a:ext cx="99360" cy="21240"/>
            </p14:xfrm>
          </p:contentPart>
        </mc:Choice>
        <mc:Fallback xmlns="">
          <p:pic>
            <p:nvPicPr>
              <p:cNvPr id="82" name="Ink 81">
                <a:extLst>
                  <a:ext uri="{FF2B5EF4-FFF2-40B4-BE49-F238E27FC236}">
                    <a16:creationId xmlns:a16="http://schemas.microsoft.com/office/drawing/2014/main" id="{8A66D400-2C46-EB4D-9ACC-4BCC54A99FB6}"/>
                  </a:ext>
                </a:extLst>
              </p:cNvPr>
              <p:cNvPicPr/>
              <p:nvPr/>
            </p:nvPicPr>
            <p:blipFill>
              <a:blip r:embed="rId60"/>
              <a:stretch>
                <a:fillRect/>
              </a:stretch>
            </p:blipFill>
            <p:spPr>
              <a:xfrm>
                <a:off x="7435265" y="6396303"/>
                <a:ext cx="16056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3" name="Ink 82">
                <a:extLst>
                  <a:ext uri="{FF2B5EF4-FFF2-40B4-BE49-F238E27FC236}">
                    <a16:creationId xmlns:a16="http://schemas.microsoft.com/office/drawing/2014/main" id="{A65493EE-ED4F-8E4F-908C-E9E25823DB8B}"/>
                  </a:ext>
                </a:extLst>
              </p14:cNvPr>
              <p14:cNvContentPartPr/>
              <p14:nvPr/>
            </p14:nvContentPartPr>
            <p14:xfrm>
              <a:off x="7694825" y="6400983"/>
              <a:ext cx="104400" cy="151200"/>
            </p14:xfrm>
          </p:contentPart>
        </mc:Choice>
        <mc:Fallback xmlns="">
          <p:pic>
            <p:nvPicPr>
              <p:cNvPr id="83" name="Ink 82">
                <a:extLst>
                  <a:ext uri="{FF2B5EF4-FFF2-40B4-BE49-F238E27FC236}">
                    <a16:creationId xmlns:a16="http://schemas.microsoft.com/office/drawing/2014/main" id="{A65493EE-ED4F-8E4F-908C-E9E25823DB8B}"/>
                  </a:ext>
                </a:extLst>
              </p:cNvPr>
              <p:cNvPicPr/>
              <p:nvPr/>
            </p:nvPicPr>
            <p:blipFill>
              <a:blip r:embed="rId62"/>
              <a:stretch>
                <a:fillRect/>
              </a:stretch>
            </p:blipFill>
            <p:spPr>
              <a:xfrm>
                <a:off x="7664225" y="6370023"/>
                <a:ext cx="16596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84" name="Ink 83">
                <a:extLst>
                  <a:ext uri="{FF2B5EF4-FFF2-40B4-BE49-F238E27FC236}">
                    <a16:creationId xmlns:a16="http://schemas.microsoft.com/office/drawing/2014/main" id="{9F16BFA7-438B-604A-95B1-68C64CF6210B}"/>
                  </a:ext>
                </a:extLst>
              </p14:cNvPr>
              <p14:cNvContentPartPr/>
              <p14:nvPr/>
            </p14:nvContentPartPr>
            <p14:xfrm>
              <a:off x="7892825" y="6202983"/>
              <a:ext cx="114840" cy="307440"/>
            </p14:xfrm>
          </p:contentPart>
        </mc:Choice>
        <mc:Fallback xmlns="">
          <p:pic>
            <p:nvPicPr>
              <p:cNvPr id="84" name="Ink 83">
                <a:extLst>
                  <a:ext uri="{FF2B5EF4-FFF2-40B4-BE49-F238E27FC236}">
                    <a16:creationId xmlns:a16="http://schemas.microsoft.com/office/drawing/2014/main" id="{9F16BFA7-438B-604A-95B1-68C64CF6210B}"/>
                  </a:ext>
                </a:extLst>
              </p:cNvPr>
              <p:cNvPicPr/>
              <p:nvPr/>
            </p:nvPicPr>
            <p:blipFill>
              <a:blip r:embed="rId64"/>
              <a:stretch>
                <a:fillRect/>
              </a:stretch>
            </p:blipFill>
            <p:spPr>
              <a:xfrm>
                <a:off x="7862225" y="6172383"/>
                <a:ext cx="176400" cy="368640"/>
              </a:xfrm>
              <a:prstGeom prst="rect">
                <a:avLst/>
              </a:prstGeom>
            </p:spPr>
          </p:pic>
        </mc:Fallback>
      </mc:AlternateContent>
    </p:spTree>
    <p:extLst>
      <p:ext uri="{BB962C8B-B14F-4D97-AF65-F5344CB8AC3E}">
        <p14:creationId xmlns:p14="http://schemas.microsoft.com/office/powerpoint/2010/main" val="123320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324600"/>
          </a:xfrm>
        </p:spPr>
        <p:style>
          <a:lnRef idx="1">
            <a:schemeClr val="accent5"/>
          </a:lnRef>
          <a:fillRef idx="2">
            <a:schemeClr val="accent5"/>
          </a:fillRef>
          <a:effectRef idx="1">
            <a:schemeClr val="accent5"/>
          </a:effectRef>
          <a:fontRef idx="minor">
            <a:schemeClr val="dk1"/>
          </a:fontRef>
        </p:style>
        <p:txBody>
          <a:bodyPr>
            <a:normAutofit/>
          </a:bodyPr>
          <a:lstStyle/>
          <a:p>
            <a:pPr algn="r" rtl="1">
              <a:buNone/>
            </a:pPr>
            <a:r>
              <a:rPr lang="ar-IQ" sz="4000" b="1" u="sng" dirty="0">
                <a:solidFill>
                  <a:srgbClr val="FF0000"/>
                </a:solidFill>
              </a:rPr>
              <a:t>الضوء</a:t>
            </a:r>
            <a:r>
              <a:rPr lang="en-US" sz="4000" b="1" u="sng" dirty="0">
                <a:solidFill>
                  <a:srgbClr val="FF0000"/>
                </a:solidFill>
              </a:rPr>
              <a:t>Light     </a:t>
            </a:r>
            <a:endParaRPr lang="ar-IQ" b="1" u="sng" dirty="0">
              <a:solidFill>
                <a:srgbClr val="FF0000"/>
              </a:solidFill>
            </a:endParaRPr>
          </a:p>
          <a:p>
            <a:pPr algn="r" rtl="1">
              <a:buNone/>
            </a:pPr>
            <a:r>
              <a:rPr lang="ar-IQ" sz="3000" b="1" dirty="0">
                <a:solidFill>
                  <a:srgbClr val="002060"/>
                </a:solidFill>
                <a:cs typeface="+mj-cs"/>
              </a:rPr>
              <a:t>ضوء الشمس هو مصدر الطاقة على الأرض إذ إن مجمل الطاقة متأتية من عملية البناء الضوئي التي تستثمر هذه الطاقة الضوئية وتحولها إلى طاقة كيميائية ضمن مركبات عضوية معقدة كالكربوهيدرات.</a:t>
            </a:r>
            <a:r>
              <a:rPr lang="en-US" sz="3000" b="1" dirty="0">
                <a:solidFill>
                  <a:srgbClr val="002060"/>
                </a:solidFill>
                <a:cs typeface="+mj-cs"/>
              </a:rPr>
              <a:t> </a:t>
            </a:r>
            <a:r>
              <a:rPr lang="ar-IQ" sz="3000" b="1" dirty="0">
                <a:solidFill>
                  <a:srgbClr val="002060"/>
                </a:solidFill>
                <a:cs typeface="+mj-cs"/>
              </a:rPr>
              <a:t>والضوء هو عبارة عن موجات كهرومغناطيسية </a:t>
            </a:r>
            <a:r>
              <a:rPr lang="en-US" sz="3000" b="1" dirty="0">
                <a:solidFill>
                  <a:srgbClr val="002060"/>
                </a:solidFill>
                <a:cs typeface="+mj-cs"/>
              </a:rPr>
              <a:t>Electromagnetic waves </a:t>
            </a:r>
            <a:r>
              <a:rPr lang="ar-IQ" sz="3000" b="1" dirty="0">
                <a:solidFill>
                  <a:srgbClr val="002060"/>
                </a:solidFill>
                <a:cs typeface="+mj-cs"/>
              </a:rPr>
              <a:t> والتي تتألف من جسيمات تسمى ضوئيات أو فوتونات أو كمات </a:t>
            </a:r>
            <a:r>
              <a:rPr lang="en-US" sz="3000" b="1" dirty="0">
                <a:solidFill>
                  <a:srgbClr val="002060"/>
                </a:solidFill>
                <a:cs typeface="+mj-cs"/>
              </a:rPr>
              <a:t>photons or quanta</a:t>
            </a:r>
            <a:r>
              <a:rPr lang="ar-IQ" sz="3000" b="1" dirty="0">
                <a:solidFill>
                  <a:srgbClr val="002060"/>
                </a:solidFill>
                <a:cs typeface="+mj-cs"/>
              </a:rPr>
              <a:t> وتختلف طاقة هذه الجسيمات باختلاف طول الموجة الضوئية وهذه الطاقة هي التي تحدد لون الضوء وتقاس الطاقة من العلاقة:</a:t>
            </a:r>
          </a:p>
          <a:p>
            <a:pPr algn="ctr" rtl="1">
              <a:buNone/>
            </a:pPr>
            <a:r>
              <a:rPr lang="en-US" b="1" dirty="0">
                <a:solidFill>
                  <a:srgbClr val="002060"/>
                </a:solidFill>
              </a:rPr>
              <a:t>E=</a:t>
            </a:r>
            <a:r>
              <a:rPr lang="en-US" b="1" dirty="0" err="1">
                <a:solidFill>
                  <a:srgbClr val="002060"/>
                </a:solidFill>
              </a:rPr>
              <a:t>hv</a:t>
            </a:r>
            <a:r>
              <a:rPr lang="en-US" b="1" dirty="0">
                <a:solidFill>
                  <a:srgbClr val="002060"/>
                </a:solidFill>
              </a:rPr>
              <a:t>   </a:t>
            </a:r>
            <a:r>
              <a:rPr lang="ar-IQ" b="1" dirty="0">
                <a:solidFill>
                  <a:srgbClr val="002060"/>
                </a:solidFill>
              </a:rPr>
              <a:t> </a:t>
            </a:r>
          </a:p>
          <a:p>
            <a:pPr algn="ctr" rtl="1">
              <a:buNone/>
            </a:pPr>
            <a:r>
              <a:rPr lang="ar-IQ" b="1" dirty="0">
                <a:solidFill>
                  <a:srgbClr val="002060"/>
                </a:solidFill>
              </a:rPr>
              <a:t>وتمثل </a:t>
            </a:r>
            <a:r>
              <a:rPr lang="en-US" b="1" u="sng" dirty="0">
                <a:solidFill>
                  <a:schemeClr val="tx1"/>
                </a:solidFill>
              </a:rPr>
              <a:t>E</a:t>
            </a:r>
            <a:r>
              <a:rPr lang="ar-IQ" b="1" dirty="0">
                <a:solidFill>
                  <a:srgbClr val="FF0000"/>
                </a:solidFill>
              </a:rPr>
              <a:t>طاقة الجسيم الضوئي </a:t>
            </a:r>
            <a:r>
              <a:rPr lang="en-US" b="1" u="sng" dirty="0">
                <a:solidFill>
                  <a:schemeClr val="tx1"/>
                </a:solidFill>
              </a:rPr>
              <a:t>v</a:t>
            </a:r>
            <a:r>
              <a:rPr lang="ar-IQ" b="1" dirty="0">
                <a:solidFill>
                  <a:srgbClr val="FF0000"/>
                </a:solidFill>
              </a:rPr>
              <a:t>تردد الإشعاع  </a:t>
            </a:r>
            <a:r>
              <a:rPr lang="en-US" b="1" u="sng" dirty="0">
                <a:solidFill>
                  <a:schemeClr val="tx1"/>
                </a:solidFill>
              </a:rPr>
              <a:t>h</a:t>
            </a:r>
            <a:r>
              <a:rPr lang="ar-IQ" b="1" dirty="0">
                <a:solidFill>
                  <a:srgbClr val="FF0000"/>
                </a:solidFill>
              </a:rPr>
              <a:t>ثابت بلانك</a:t>
            </a:r>
            <a:endParaRPr lang="en-US" b="1" dirty="0">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409051" y="526107"/>
            <a:ext cx="8326787" cy="5612249"/>
          </a:xfrm>
          <a:prstGeom prst="rect">
            <a:avLst/>
          </a:prstGeom>
        </p:spPr>
      </p:pic>
      <p:cxnSp>
        <p:nvCxnSpPr>
          <p:cNvPr id="4" name="رابط كسهم مستقيم 3"/>
          <p:cNvCxnSpPr>
            <a:cxnSpLocks/>
            <a:stCxn id="33" idx="2"/>
          </p:cNvCxnSpPr>
          <p:nvPr/>
        </p:nvCxnSpPr>
        <p:spPr>
          <a:xfrm flipH="1">
            <a:off x="4335893" y="1496990"/>
            <a:ext cx="373045" cy="60542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رابط كسهم مستقيم 12"/>
          <p:cNvCxnSpPr>
            <a:cxnSpLocks/>
          </p:cNvCxnSpPr>
          <p:nvPr/>
        </p:nvCxnSpPr>
        <p:spPr>
          <a:xfrm flipH="1">
            <a:off x="5302452" y="1127658"/>
            <a:ext cx="793550" cy="106881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مربع نص 27"/>
          <p:cNvSpPr txBox="1"/>
          <p:nvPr/>
        </p:nvSpPr>
        <p:spPr>
          <a:xfrm>
            <a:off x="5061743" y="1534754"/>
            <a:ext cx="101500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1">
            <a:spAutoFit/>
          </a:bodyPr>
          <a:lstStyle/>
          <a:p>
            <a:pPr marL="0" algn="l" defTabSz="914400" rtl="0" eaLnBrk="1" latinLnBrk="0" hangingPunct="1"/>
            <a:r>
              <a:rPr lang="en-US" dirty="0"/>
              <a:t>H. Hatch</a:t>
            </a:r>
            <a:endParaRPr lang="ar-SA" dirty="0"/>
          </a:p>
        </p:txBody>
      </p:sp>
      <p:sp>
        <p:nvSpPr>
          <p:cNvPr id="33" name="مربع نص 32"/>
          <p:cNvSpPr txBox="1"/>
          <p:nvPr/>
        </p:nvSpPr>
        <p:spPr>
          <a:xfrm>
            <a:off x="4115423" y="1127658"/>
            <a:ext cx="118702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1">
            <a:spAutoFit/>
          </a:bodyPr>
          <a:lstStyle/>
          <a:p>
            <a:r>
              <a:rPr lang="en-US" dirty="0"/>
              <a:t>R. Slack</a:t>
            </a:r>
            <a:endParaRPr lang="ar-SA" dirty="0"/>
          </a:p>
        </p:txBody>
      </p:sp>
    </p:spTree>
    <p:extLst>
      <p:ext uri="{BB962C8B-B14F-4D97-AF65-F5344CB8AC3E}">
        <p14:creationId xmlns:p14="http://schemas.microsoft.com/office/powerpoint/2010/main" val="739491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body" idx="1"/>
          </p:nvPr>
        </p:nvSpPr>
        <p:spPr bwMode="auto">
          <a:xfrm>
            <a:off x="338111" y="93308"/>
            <a:ext cx="8551889" cy="68880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buClr>
                <a:srgbClr val="339933"/>
              </a:buClr>
            </a:pPr>
            <a:r>
              <a:rPr lang="en-US" altLang="en-US" b="1" dirty="0">
                <a:solidFill>
                  <a:srgbClr val="339933"/>
                </a:solidFill>
                <a:latin typeface="Arial Black" charset="0"/>
                <a:ea typeface="ＭＳ Ｐゴシック" charset="-128"/>
              </a:rPr>
              <a:t>When rubisco adds O</a:t>
            </a:r>
            <a:r>
              <a:rPr lang="en-US" altLang="en-US" b="1" baseline="-25000" dirty="0">
                <a:solidFill>
                  <a:srgbClr val="339933"/>
                </a:solidFill>
                <a:latin typeface="Arial Black" charset="0"/>
                <a:ea typeface="ＭＳ Ｐゴシック" charset="-128"/>
              </a:rPr>
              <a:t>2</a:t>
            </a:r>
            <a:r>
              <a:rPr lang="en-US" altLang="en-US" b="1" dirty="0">
                <a:solidFill>
                  <a:srgbClr val="339933"/>
                </a:solidFill>
                <a:latin typeface="Arial Black" charset="0"/>
                <a:ea typeface="ＭＳ Ｐゴシック" charset="-128"/>
              </a:rPr>
              <a:t> to RuBP, RuBP splits into a three-carbon piece and a two-carbon piece in a process called photorespiration.</a:t>
            </a:r>
          </a:p>
          <a:p>
            <a:pPr lvl="1">
              <a:buClr>
                <a:srgbClr val="339933"/>
              </a:buClr>
            </a:pPr>
            <a:r>
              <a:rPr lang="en-US" altLang="en-US" b="1" dirty="0">
                <a:solidFill>
                  <a:srgbClr val="339933"/>
                </a:solidFill>
                <a:latin typeface="Arial Black" charset="0"/>
                <a:ea typeface="ＭＳ Ｐゴシック" charset="-128"/>
              </a:rPr>
              <a:t>The two-carbon fragment is exported from the chloroplast and degraded to CO</a:t>
            </a:r>
            <a:r>
              <a:rPr lang="en-US" altLang="en-US" b="1" baseline="-25000" dirty="0">
                <a:solidFill>
                  <a:srgbClr val="339933"/>
                </a:solidFill>
                <a:latin typeface="Arial Black" charset="0"/>
                <a:ea typeface="ＭＳ Ｐゴシック" charset="-128"/>
              </a:rPr>
              <a:t>2</a:t>
            </a:r>
            <a:r>
              <a:rPr lang="en-US" altLang="en-US" b="1" dirty="0">
                <a:solidFill>
                  <a:srgbClr val="339933"/>
                </a:solidFill>
                <a:latin typeface="Arial Black" charset="0"/>
                <a:ea typeface="ＭＳ Ｐゴシック" charset="-128"/>
              </a:rPr>
              <a:t> by mitochondria and peroxisomes.</a:t>
            </a:r>
          </a:p>
          <a:p>
            <a:pPr lvl="1">
              <a:buClr>
                <a:srgbClr val="339933"/>
              </a:buClr>
            </a:pPr>
            <a:r>
              <a:rPr lang="en-US" altLang="en-US" b="1" dirty="0">
                <a:solidFill>
                  <a:srgbClr val="339933"/>
                </a:solidFill>
                <a:latin typeface="Arial Black" charset="0"/>
                <a:ea typeface="ＭＳ Ｐゴシック" charset="-128"/>
              </a:rPr>
              <a:t>Unlike normal respiration, this process produces no ATP, nor additional organic molecules.</a:t>
            </a:r>
          </a:p>
          <a:p>
            <a:pPr>
              <a:buClr>
                <a:srgbClr val="339933"/>
              </a:buClr>
            </a:pPr>
            <a:r>
              <a:rPr lang="en-US" altLang="en-US" b="1" dirty="0">
                <a:solidFill>
                  <a:srgbClr val="339933"/>
                </a:solidFill>
                <a:latin typeface="Arial Black" charset="0"/>
                <a:ea typeface="ＭＳ Ｐゴシック" charset="-128"/>
              </a:rPr>
              <a:t>Photorespiration </a:t>
            </a:r>
            <a:r>
              <a:rPr lang="en-US" altLang="en-US" b="1" i="1" dirty="0">
                <a:solidFill>
                  <a:srgbClr val="339933"/>
                </a:solidFill>
                <a:latin typeface="Arial Black" charset="0"/>
                <a:ea typeface="ＭＳ Ｐゴシック" charset="-128"/>
              </a:rPr>
              <a:t>decreases</a:t>
            </a:r>
            <a:r>
              <a:rPr lang="en-US" altLang="en-US" b="1" dirty="0">
                <a:solidFill>
                  <a:srgbClr val="339933"/>
                </a:solidFill>
                <a:latin typeface="Arial Black" charset="0"/>
                <a:ea typeface="ＭＳ Ｐゴシック" charset="-128"/>
              </a:rPr>
              <a:t> photosynthetic output by siphoning organic material from the Calvin cycle</a:t>
            </a:r>
            <a:r>
              <a:rPr lang="en-US" altLang="en-US" dirty="0">
                <a:solidFill>
                  <a:srgbClr val="000000"/>
                </a:solidFill>
                <a:ea typeface="ＭＳ Ｐゴシック" charset="-128"/>
              </a:rPr>
              <a:t>.</a:t>
            </a:r>
          </a:p>
        </p:txBody>
      </p:sp>
      <p:sp>
        <p:nvSpPr>
          <p:cNvPr id="17410" name="Rectangle 4"/>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spTree>
    <p:extLst>
      <p:ext uri="{BB962C8B-B14F-4D97-AF65-F5344CB8AC3E}">
        <p14:creationId xmlns:p14="http://schemas.microsoft.com/office/powerpoint/2010/main" val="1207699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body" idx="1"/>
          </p:nvPr>
        </p:nvSpPr>
        <p:spPr bwMode="auto">
          <a:xfrm>
            <a:off x="304800" y="228600"/>
            <a:ext cx="8610600" cy="6205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nSpc>
                <a:spcPct val="90000"/>
              </a:lnSpc>
              <a:buClr>
                <a:srgbClr val="339933"/>
              </a:buClr>
            </a:pPr>
            <a:r>
              <a:rPr lang="en-US" altLang="en-US" sz="2400" b="1">
                <a:solidFill>
                  <a:srgbClr val="339933"/>
                </a:solidFill>
                <a:latin typeface="Arial Black" charset="0"/>
                <a:ea typeface="ＭＳ Ｐゴシック" charset="-128"/>
              </a:rPr>
              <a:t>A hypothesis for the existence of photorespiraton (a inexact requirement for CO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versus 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by rubisco) is that it is evolutionary baggage.</a:t>
            </a:r>
          </a:p>
          <a:p>
            <a:pPr>
              <a:lnSpc>
                <a:spcPct val="90000"/>
              </a:lnSpc>
              <a:buClr>
                <a:srgbClr val="339933"/>
              </a:buClr>
            </a:pPr>
            <a:r>
              <a:rPr lang="en-US" altLang="en-US" sz="2400" b="1">
                <a:solidFill>
                  <a:srgbClr val="339933"/>
                </a:solidFill>
                <a:latin typeface="Arial Black" charset="0"/>
                <a:ea typeface="ＭＳ Ｐゴシック" charset="-128"/>
              </a:rPr>
              <a:t>When rubisco first evolved, the atmosphere had far less 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and more CO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than it does today.</a:t>
            </a:r>
          </a:p>
          <a:p>
            <a:pPr lvl="1">
              <a:lnSpc>
                <a:spcPct val="90000"/>
              </a:lnSpc>
              <a:buClr>
                <a:srgbClr val="339933"/>
              </a:buClr>
            </a:pPr>
            <a:r>
              <a:rPr lang="en-US" altLang="en-US" sz="2400" b="1">
                <a:solidFill>
                  <a:srgbClr val="339933"/>
                </a:solidFill>
                <a:latin typeface="Arial Black" charset="0"/>
                <a:ea typeface="ＭＳ Ｐゴシック" charset="-128"/>
              </a:rPr>
              <a:t>The inability of the active site of rubisco to exclude 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would have made little difference.</a:t>
            </a:r>
          </a:p>
          <a:p>
            <a:pPr>
              <a:lnSpc>
                <a:spcPct val="90000"/>
              </a:lnSpc>
              <a:buClr>
                <a:srgbClr val="339933"/>
              </a:buClr>
            </a:pPr>
            <a:r>
              <a:rPr lang="en-US" altLang="en-US" sz="2400" b="1">
                <a:solidFill>
                  <a:srgbClr val="339933"/>
                </a:solidFill>
                <a:latin typeface="Arial Black" charset="0"/>
                <a:ea typeface="ＭＳ Ｐゴシック" charset="-128"/>
              </a:rPr>
              <a:t>Today it does make a difference. </a:t>
            </a:r>
          </a:p>
          <a:p>
            <a:pPr lvl="1">
              <a:lnSpc>
                <a:spcPct val="90000"/>
              </a:lnSpc>
              <a:buClr>
                <a:srgbClr val="339933"/>
              </a:buClr>
            </a:pPr>
            <a:r>
              <a:rPr lang="en-US" altLang="en-US" sz="2400" b="1">
                <a:solidFill>
                  <a:srgbClr val="339933"/>
                </a:solidFill>
                <a:latin typeface="Arial Black" charset="0"/>
                <a:ea typeface="ＭＳ Ｐゴシック" charset="-128"/>
              </a:rPr>
              <a:t>Photorespiration can drain away as much as 50% of the carbon fixed by the Calvin cycle on a hot, dry day.</a:t>
            </a:r>
          </a:p>
          <a:p>
            <a:pPr>
              <a:lnSpc>
                <a:spcPct val="90000"/>
              </a:lnSpc>
              <a:buClr>
                <a:srgbClr val="339933"/>
              </a:buClr>
            </a:pPr>
            <a:r>
              <a:rPr lang="en-US" altLang="en-US" sz="2400" b="1">
                <a:solidFill>
                  <a:srgbClr val="339933"/>
                </a:solidFill>
                <a:latin typeface="Arial Black" charset="0"/>
                <a:ea typeface="ＭＳ Ｐゴシック" charset="-128"/>
              </a:rPr>
              <a:t>Certain plant species have evolved alternate modes of carbon fixation to </a:t>
            </a:r>
            <a:r>
              <a:rPr lang="en-US" altLang="en-US" b="1">
                <a:solidFill>
                  <a:srgbClr val="339933"/>
                </a:solidFill>
                <a:latin typeface="Arial Black" charset="0"/>
                <a:ea typeface="ＭＳ Ｐゴシック" charset="-128"/>
              </a:rPr>
              <a:t>minimize</a:t>
            </a:r>
            <a:r>
              <a:rPr lang="en-US" altLang="en-US">
                <a:solidFill>
                  <a:srgbClr val="000000"/>
                </a:solidFill>
                <a:latin typeface="Arial Black" charset="0"/>
                <a:ea typeface="ＭＳ Ｐゴシック" charset="-128"/>
              </a:rPr>
              <a:t> </a:t>
            </a:r>
            <a:r>
              <a:rPr lang="en-US" altLang="en-US" b="1">
                <a:solidFill>
                  <a:srgbClr val="339933"/>
                </a:solidFill>
                <a:latin typeface="Arial Black" charset="0"/>
                <a:ea typeface="ＭＳ Ｐゴシック" charset="-128"/>
              </a:rPr>
              <a:t>photorespiration</a:t>
            </a:r>
            <a:r>
              <a:rPr lang="en-US" altLang="en-US">
                <a:solidFill>
                  <a:srgbClr val="000000"/>
                </a:solidFill>
                <a:latin typeface="Arial Black" charset="0"/>
                <a:ea typeface="ＭＳ Ｐゴシック" charset="-128"/>
              </a:rPr>
              <a:t>.</a:t>
            </a:r>
          </a:p>
        </p:txBody>
      </p:sp>
      <p:sp>
        <p:nvSpPr>
          <p:cNvPr id="18434" name="Rectangle 4"/>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spTree>
    <p:extLst>
      <p:ext uri="{BB962C8B-B14F-4D97-AF65-F5344CB8AC3E}">
        <p14:creationId xmlns:p14="http://schemas.microsoft.com/office/powerpoint/2010/main" val="4161227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B19F43-6698-C149-8A52-179EAC78AE08}"/>
              </a:ext>
            </a:extLst>
          </p:cNvPr>
          <p:cNvSpPr>
            <a:spLocks noGrp="1"/>
          </p:cNvSpPr>
          <p:nvPr>
            <p:ph idx="1"/>
          </p:nvPr>
        </p:nvSpPr>
        <p:spPr>
          <a:xfrm>
            <a:off x="468444" y="801557"/>
            <a:ext cx="8244590" cy="4288853"/>
          </a:xfrm>
        </p:spPr>
        <p:txBody>
          <a:bodyPr>
            <a:normAutofit/>
          </a:bodyPr>
          <a:lstStyle/>
          <a:p>
            <a:pPr algn="ctr"/>
            <a:r>
              <a:rPr lang="ar-SA" sz="8900" b="1" dirty="0"/>
              <a:t>التنفس الضوئي </a:t>
            </a:r>
          </a:p>
          <a:p>
            <a:pPr algn="ctr"/>
            <a:r>
              <a:rPr lang="en-US" sz="8900" b="1" dirty="0" err="1"/>
              <a:t>Photorespration</a:t>
            </a:r>
            <a:endParaRPr lang="en-US" sz="8900" b="1" dirty="0"/>
          </a:p>
        </p:txBody>
      </p:sp>
    </p:spTree>
    <p:extLst>
      <p:ext uri="{BB962C8B-B14F-4D97-AF65-F5344CB8AC3E}">
        <p14:creationId xmlns:p14="http://schemas.microsoft.com/office/powerpoint/2010/main" val="1806544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body" idx="1"/>
          </p:nvPr>
        </p:nvSpPr>
        <p:spPr bwMode="auto">
          <a:xfrm>
            <a:off x="281066" y="309418"/>
            <a:ext cx="8671393" cy="60939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buClr>
                <a:srgbClr val="339933"/>
              </a:buClr>
            </a:pPr>
            <a:r>
              <a:rPr lang="en-US" altLang="en-US" sz="2400" b="1">
                <a:solidFill>
                  <a:srgbClr val="339933"/>
                </a:solidFill>
                <a:latin typeface="Arial Black" charset="0"/>
                <a:ea typeface="ＭＳ Ｐゴシック" charset="-128"/>
              </a:rPr>
              <a:t>The C</a:t>
            </a:r>
            <a:r>
              <a:rPr lang="en-US" altLang="en-US" sz="2400" b="1" baseline="-25000">
                <a:solidFill>
                  <a:srgbClr val="339933"/>
                </a:solidFill>
                <a:latin typeface="Arial Black" charset="0"/>
                <a:ea typeface="ＭＳ Ｐゴシック" charset="-128"/>
              </a:rPr>
              <a:t>4</a:t>
            </a:r>
            <a:r>
              <a:rPr lang="en-US" altLang="en-US" sz="2400" b="1">
                <a:solidFill>
                  <a:srgbClr val="339933"/>
                </a:solidFill>
                <a:latin typeface="Arial Black" charset="0"/>
                <a:ea typeface="ＭＳ Ｐゴシック" charset="-128"/>
              </a:rPr>
              <a:t> plants fix CO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first in a four-carbon compound.</a:t>
            </a:r>
          </a:p>
          <a:p>
            <a:pPr lvl="1">
              <a:buClr>
                <a:srgbClr val="339933"/>
              </a:buClr>
            </a:pPr>
            <a:r>
              <a:rPr lang="en-US" altLang="en-US" sz="2400" b="1">
                <a:solidFill>
                  <a:srgbClr val="339933"/>
                </a:solidFill>
                <a:latin typeface="Arial Black" charset="0"/>
                <a:ea typeface="ＭＳ Ｐゴシック" charset="-128"/>
              </a:rPr>
              <a:t>Several thousand plants, including sugercane and corn, use this pathway.</a:t>
            </a:r>
          </a:p>
          <a:p>
            <a:pPr>
              <a:buClr>
                <a:srgbClr val="339933"/>
              </a:buClr>
            </a:pPr>
            <a:r>
              <a:rPr lang="en-US" altLang="en-US" sz="2400" b="1">
                <a:solidFill>
                  <a:srgbClr val="339933"/>
                </a:solidFill>
                <a:latin typeface="Arial Black" charset="0"/>
                <a:ea typeface="ＭＳ Ｐゴシック" charset="-128"/>
              </a:rPr>
              <a:t>In C</a:t>
            </a:r>
            <a:r>
              <a:rPr lang="en-US" altLang="en-US" sz="2400" b="1" baseline="-25000">
                <a:solidFill>
                  <a:srgbClr val="339933"/>
                </a:solidFill>
                <a:latin typeface="Arial Black" charset="0"/>
                <a:ea typeface="ＭＳ Ｐゴシック" charset="-128"/>
              </a:rPr>
              <a:t>4</a:t>
            </a:r>
            <a:r>
              <a:rPr lang="en-US" altLang="en-US" sz="2400" b="1">
                <a:solidFill>
                  <a:srgbClr val="339933"/>
                </a:solidFill>
                <a:latin typeface="Arial Black" charset="0"/>
                <a:ea typeface="ＭＳ Ｐゴシック" charset="-128"/>
              </a:rPr>
              <a:t> plants, mesophyll cells incorporate CO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into organic molecules.</a:t>
            </a:r>
          </a:p>
          <a:p>
            <a:pPr lvl="1">
              <a:buClr>
                <a:srgbClr val="339933"/>
              </a:buClr>
            </a:pPr>
            <a:r>
              <a:rPr lang="en-US" altLang="en-US" sz="2400" b="1">
                <a:solidFill>
                  <a:srgbClr val="339933"/>
                </a:solidFill>
                <a:latin typeface="Arial Black" charset="0"/>
                <a:ea typeface="ＭＳ Ｐゴシック" charset="-128"/>
              </a:rPr>
              <a:t>The key enzyme, phosphoenolpyruvate carboxylase, adds CO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to phosphoenolpyruvate (PEP) to form oxaloacetetate.</a:t>
            </a:r>
          </a:p>
          <a:p>
            <a:pPr lvl="1">
              <a:buClr>
                <a:srgbClr val="339933"/>
              </a:buClr>
            </a:pPr>
            <a:r>
              <a:rPr lang="en-US" altLang="en-US" sz="2400" b="1">
                <a:solidFill>
                  <a:srgbClr val="339933"/>
                </a:solidFill>
                <a:latin typeface="Arial Black" charset="0"/>
                <a:ea typeface="ＭＳ Ｐゴシック" charset="-128"/>
              </a:rPr>
              <a:t>PEP carboxylase has a very high affinity for CO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and can fix CO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efficiently when rubisco cannot - on hot, dry days with </a:t>
            </a:r>
            <a:r>
              <a:rPr lang="en-US" altLang="en-US" b="1">
                <a:solidFill>
                  <a:srgbClr val="339933"/>
                </a:solidFill>
                <a:latin typeface="Arial Black" charset="0"/>
                <a:ea typeface="ＭＳ Ｐゴシック" charset="-128"/>
              </a:rPr>
              <a:t>the stomata closed.</a:t>
            </a:r>
          </a:p>
        </p:txBody>
      </p:sp>
      <p:sp>
        <p:nvSpPr>
          <p:cNvPr id="19458" name="Rectangle 4"/>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spTree>
    <p:extLst>
      <p:ext uri="{BB962C8B-B14F-4D97-AF65-F5344CB8AC3E}">
        <p14:creationId xmlns:p14="http://schemas.microsoft.com/office/powerpoint/2010/main" val="595495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body" idx="1"/>
          </p:nvPr>
        </p:nvSpPr>
        <p:spPr bwMode="auto">
          <a:xfrm>
            <a:off x="304800" y="228600"/>
            <a:ext cx="8382000" cy="6386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buClr>
                <a:srgbClr val="339933"/>
              </a:buClr>
            </a:pPr>
            <a:r>
              <a:rPr lang="en-US" altLang="en-US" sz="3200" b="1">
                <a:solidFill>
                  <a:srgbClr val="339933"/>
                </a:solidFill>
                <a:latin typeface="Arial Black" charset="0"/>
                <a:ea typeface="ＭＳ Ｐゴシック" charset="-128"/>
              </a:rPr>
              <a:t>The mesophyll cells pump these four-carbon compounds into bundle-sheath cells.</a:t>
            </a:r>
          </a:p>
          <a:p>
            <a:pPr lvl="1">
              <a:buClr>
                <a:srgbClr val="339933"/>
              </a:buClr>
            </a:pPr>
            <a:r>
              <a:rPr lang="en-US" altLang="en-US" sz="3200" b="1">
                <a:solidFill>
                  <a:srgbClr val="339933"/>
                </a:solidFill>
                <a:latin typeface="Arial Black" charset="0"/>
                <a:ea typeface="ＭＳ Ｐゴシック" charset="-128"/>
              </a:rPr>
              <a:t>The bundle sheath cells strip a carbon, as CO</a:t>
            </a:r>
            <a:r>
              <a:rPr lang="en-US" altLang="en-US" sz="3200" b="1" baseline="-25000">
                <a:solidFill>
                  <a:srgbClr val="339933"/>
                </a:solidFill>
                <a:latin typeface="Arial Black" charset="0"/>
                <a:ea typeface="ＭＳ Ｐゴシック" charset="-128"/>
              </a:rPr>
              <a:t>2</a:t>
            </a:r>
            <a:r>
              <a:rPr lang="en-US" altLang="en-US" sz="3200" b="1">
                <a:solidFill>
                  <a:srgbClr val="339933"/>
                </a:solidFill>
                <a:latin typeface="Arial Black" charset="0"/>
                <a:ea typeface="ＭＳ Ｐゴシック" charset="-128"/>
              </a:rPr>
              <a:t>, from the four-carbon compound and return the three-carbon remainder to the mesophyll cells.</a:t>
            </a:r>
          </a:p>
          <a:p>
            <a:pPr lvl="1">
              <a:buClr>
                <a:srgbClr val="339933"/>
              </a:buClr>
            </a:pPr>
            <a:r>
              <a:rPr lang="en-US" altLang="en-US" sz="3200" b="1">
                <a:solidFill>
                  <a:srgbClr val="339933"/>
                </a:solidFill>
                <a:latin typeface="Arial Black" charset="0"/>
                <a:ea typeface="ＭＳ Ｐゴシック" charset="-128"/>
              </a:rPr>
              <a:t>The bundle sheath cells then uses rubisco to start the Calvin cycle with an abundant supply of CO</a:t>
            </a:r>
            <a:r>
              <a:rPr lang="en-US" altLang="en-US" sz="3200" b="1" baseline="-25000">
                <a:solidFill>
                  <a:srgbClr val="339933"/>
                </a:solidFill>
                <a:latin typeface="Arial Black" charset="0"/>
                <a:ea typeface="ＭＳ Ｐゴシック" charset="-128"/>
              </a:rPr>
              <a:t>2</a:t>
            </a:r>
            <a:r>
              <a:rPr lang="en-US" altLang="en-US">
                <a:solidFill>
                  <a:srgbClr val="000000"/>
                </a:solidFill>
                <a:latin typeface="Arial Black" charset="0"/>
                <a:ea typeface="ＭＳ Ｐゴシック" charset="-128"/>
              </a:rPr>
              <a:t>.</a:t>
            </a:r>
          </a:p>
        </p:txBody>
      </p:sp>
      <p:sp>
        <p:nvSpPr>
          <p:cNvPr id="20482" name="Rectangle 4"/>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spTree>
    <p:extLst>
      <p:ext uri="{BB962C8B-B14F-4D97-AF65-F5344CB8AC3E}">
        <p14:creationId xmlns:p14="http://schemas.microsoft.com/office/powerpoint/2010/main" val="272118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pic>
        <p:nvPicPr>
          <p:cNvPr id="21506" name="Picture 5"/>
          <p:cNvPicPr>
            <a:picLocks noChangeAspect="1" noChangeArrowheads="1"/>
          </p:cNvPicPr>
          <p:nvPr/>
        </p:nvPicPr>
        <p:blipFill>
          <a:blip r:embed="rId2">
            <a:extLst>
              <a:ext uri="{28A0092B-C50C-407E-A947-70E740481C1C}">
                <a14:useLocalDpi xmlns:a14="http://schemas.microsoft.com/office/drawing/2010/main" val="0"/>
              </a:ext>
            </a:extLst>
          </a:blip>
          <a:srcRect b="4999"/>
          <a:stretch>
            <a:fillRect/>
          </a:stretch>
        </p:blipFill>
        <p:spPr bwMode="auto">
          <a:xfrm>
            <a:off x="266700" y="914400"/>
            <a:ext cx="86106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7"/>
          <p:cNvSpPr>
            <a:spLocks noChangeArrowheads="1"/>
          </p:cNvSpPr>
          <p:nvPr/>
        </p:nvSpPr>
        <p:spPr bwMode="auto">
          <a:xfrm>
            <a:off x="317500" y="5867400"/>
            <a:ext cx="9779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500" b="1"/>
              <a:t>Fig. 10.18</a:t>
            </a:r>
          </a:p>
        </p:txBody>
      </p:sp>
    </p:spTree>
    <p:extLst>
      <p:ext uri="{BB962C8B-B14F-4D97-AF65-F5344CB8AC3E}">
        <p14:creationId xmlns:p14="http://schemas.microsoft.com/office/powerpoint/2010/main" val="537748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body" idx="1"/>
          </p:nvPr>
        </p:nvSpPr>
        <p:spPr bwMode="auto">
          <a:xfrm>
            <a:off x="304800" y="228600"/>
            <a:ext cx="8382000" cy="601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buClr>
                <a:srgbClr val="339933"/>
              </a:buClr>
            </a:pPr>
            <a:r>
              <a:rPr lang="en-US" altLang="en-US" sz="3600" b="1">
                <a:solidFill>
                  <a:srgbClr val="339933"/>
                </a:solidFill>
                <a:latin typeface="Arial Black" charset="0"/>
                <a:ea typeface="ＭＳ Ｐゴシック" charset="-128"/>
              </a:rPr>
              <a:t>In effect, the mesophyll cells pump CO</a:t>
            </a:r>
            <a:r>
              <a:rPr lang="en-US" altLang="en-US" sz="3600" b="1" baseline="-25000">
                <a:solidFill>
                  <a:srgbClr val="339933"/>
                </a:solidFill>
                <a:latin typeface="Arial Black" charset="0"/>
                <a:ea typeface="ＭＳ Ｐゴシック" charset="-128"/>
              </a:rPr>
              <a:t>2</a:t>
            </a:r>
            <a:r>
              <a:rPr lang="en-US" altLang="en-US" sz="3600" b="1">
                <a:solidFill>
                  <a:srgbClr val="339933"/>
                </a:solidFill>
                <a:latin typeface="Arial Black" charset="0"/>
                <a:ea typeface="ＭＳ Ｐゴシック" charset="-128"/>
              </a:rPr>
              <a:t> into the bundle sheath cells, keeping CO</a:t>
            </a:r>
            <a:r>
              <a:rPr lang="en-US" altLang="en-US" sz="3600" b="1" baseline="-25000">
                <a:solidFill>
                  <a:srgbClr val="339933"/>
                </a:solidFill>
                <a:latin typeface="Arial Black" charset="0"/>
                <a:ea typeface="ＭＳ Ｐゴシック" charset="-128"/>
              </a:rPr>
              <a:t>2</a:t>
            </a:r>
            <a:r>
              <a:rPr lang="en-US" altLang="en-US" sz="3600" b="1">
                <a:solidFill>
                  <a:srgbClr val="339933"/>
                </a:solidFill>
                <a:latin typeface="Arial Black" charset="0"/>
                <a:ea typeface="ＭＳ Ｐゴシック" charset="-128"/>
              </a:rPr>
              <a:t> levels high enough for rubisco to accept CO</a:t>
            </a:r>
            <a:r>
              <a:rPr lang="en-US" altLang="en-US" sz="3600" b="1" baseline="-25000">
                <a:solidFill>
                  <a:srgbClr val="339933"/>
                </a:solidFill>
                <a:latin typeface="Arial Black" charset="0"/>
                <a:ea typeface="ＭＳ Ｐゴシック" charset="-128"/>
              </a:rPr>
              <a:t>2</a:t>
            </a:r>
            <a:r>
              <a:rPr lang="en-US" altLang="en-US" sz="3600" b="1">
                <a:solidFill>
                  <a:srgbClr val="339933"/>
                </a:solidFill>
                <a:latin typeface="Arial Black" charset="0"/>
                <a:ea typeface="ＭＳ Ｐゴシック" charset="-128"/>
              </a:rPr>
              <a:t> and not O</a:t>
            </a:r>
            <a:r>
              <a:rPr lang="en-US" altLang="en-US" sz="3600" b="1" baseline="-25000">
                <a:solidFill>
                  <a:srgbClr val="339933"/>
                </a:solidFill>
                <a:latin typeface="Arial Black" charset="0"/>
                <a:ea typeface="ＭＳ Ｐゴシック" charset="-128"/>
              </a:rPr>
              <a:t>2</a:t>
            </a:r>
            <a:r>
              <a:rPr lang="en-US" altLang="en-US" sz="3600" b="1">
                <a:solidFill>
                  <a:srgbClr val="339933"/>
                </a:solidFill>
                <a:latin typeface="Arial Black" charset="0"/>
                <a:ea typeface="ＭＳ Ｐゴシック" charset="-128"/>
              </a:rPr>
              <a:t>.</a:t>
            </a:r>
          </a:p>
          <a:p>
            <a:pPr>
              <a:buClr>
                <a:srgbClr val="339933"/>
              </a:buClr>
            </a:pPr>
            <a:r>
              <a:rPr lang="en-US" altLang="en-US" sz="3600" b="1">
                <a:solidFill>
                  <a:srgbClr val="339933"/>
                </a:solidFill>
                <a:latin typeface="Arial Black" charset="0"/>
                <a:ea typeface="ＭＳ Ｐゴシック" charset="-128"/>
              </a:rPr>
              <a:t>C</a:t>
            </a:r>
            <a:r>
              <a:rPr lang="en-US" altLang="en-US" sz="3600" b="1" baseline="-25000">
                <a:solidFill>
                  <a:srgbClr val="339933"/>
                </a:solidFill>
                <a:latin typeface="Arial Black" charset="0"/>
                <a:ea typeface="ＭＳ Ｐゴシック" charset="-128"/>
              </a:rPr>
              <a:t>4</a:t>
            </a:r>
            <a:r>
              <a:rPr lang="en-US" altLang="en-US" sz="3600" b="1">
                <a:solidFill>
                  <a:srgbClr val="339933"/>
                </a:solidFill>
                <a:latin typeface="Arial Black" charset="0"/>
                <a:ea typeface="ＭＳ Ｐゴシック" charset="-128"/>
              </a:rPr>
              <a:t> photosynthesis minimizes photorespiration and enhances sugar production.</a:t>
            </a:r>
          </a:p>
          <a:p>
            <a:pPr>
              <a:buClr>
                <a:srgbClr val="339933"/>
              </a:buClr>
            </a:pPr>
            <a:r>
              <a:rPr lang="en-US" altLang="en-US" sz="3600" b="1">
                <a:solidFill>
                  <a:srgbClr val="339933"/>
                </a:solidFill>
                <a:latin typeface="Arial Black" charset="0"/>
                <a:ea typeface="ＭＳ Ｐゴシック" charset="-128"/>
              </a:rPr>
              <a:t>C</a:t>
            </a:r>
            <a:r>
              <a:rPr lang="en-US" altLang="en-US" sz="3600" b="1" baseline="-25000">
                <a:solidFill>
                  <a:srgbClr val="339933"/>
                </a:solidFill>
                <a:latin typeface="Arial Black" charset="0"/>
                <a:ea typeface="ＭＳ Ｐゴシック" charset="-128"/>
              </a:rPr>
              <a:t>4</a:t>
            </a:r>
            <a:r>
              <a:rPr lang="en-US" altLang="en-US" sz="3600" b="1">
                <a:solidFill>
                  <a:srgbClr val="339933"/>
                </a:solidFill>
                <a:latin typeface="Arial Black" charset="0"/>
                <a:ea typeface="ＭＳ Ｐゴシック" charset="-128"/>
              </a:rPr>
              <a:t> plants thrive in hot regions with intense sunlight</a:t>
            </a:r>
            <a:r>
              <a:rPr lang="en-US" altLang="en-US">
                <a:solidFill>
                  <a:srgbClr val="000000"/>
                </a:solidFill>
                <a:latin typeface="Arial Black" charset="0"/>
                <a:ea typeface="ＭＳ Ｐゴシック" charset="-128"/>
              </a:rPr>
              <a:t>.</a:t>
            </a:r>
          </a:p>
        </p:txBody>
      </p:sp>
      <p:sp>
        <p:nvSpPr>
          <p:cNvPr id="22530" name="Rectangle 4"/>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spTree>
    <p:extLst>
      <p:ext uri="{BB962C8B-B14F-4D97-AF65-F5344CB8AC3E}">
        <p14:creationId xmlns:p14="http://schemas.microsoft.com/office/powerpoint/2010/main" val="3374584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body" idx="1"/>
          </p:nvPr>
        </p:nvSpPr>
        <p:spPr bwMode="auto">
          <a:xfrm>
            <a:off x="304800" y="228600"/>
            <a:ext cx="8382000" cy="6432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buClr>
                <a:srgbClr val="339933"/>
              </a:buClr>
            </a:pPr>
            <a:r>
              <a:rPr lang="en-US" altLang="en-US" sz="2400" b="1">
                <a:solidFill>
                  <a:srgbClr val="339933"/>
                </a:solidFill>
                <a:latin typeface="Arial Black" charset="0"/>
                <a:ea typeface="ＭＳ Ｐゴシック" charset="-128"/>
              </a:rPr>
              <a:t>A second strategy to minimize photorespiration is found in succulent plants, cacti, pineapples, and several other plant families.</a:t>
            </a:r>
          </a:p>
          <a:p>
            <a:pPr lvl="1">
              <a:buClr>
                <a:srgbClr val="339933"/>
              </a:buClr>
            </a:pPr>
            <a:r>
              <a:rPr lang="en-US" altLang="en-US" sz="2400" b="1">
                <a:solidFill>
                  <a:srgbClr val="339933"/>
                </a:solidFill>
                <a:latin typeface="Arial Black" charset="0"/>
                <a:ea typeface="ＭＳ Ｐゴシック" charset="-128"/>
              </a:rPr>
              <a:t>These plants, known as CAM plants for crassulacean acid metabolism (CAM), open stomata during the night and close them during the day.</a:t>
            </a:r>
          </a:p>
          <a:p>
            <a:pPr marL="1085850" lvl="2">
              <a:buClr>
                <a:srgbClr val="339933"/>
              </a:buClr>
            </a:pPr>
            <a:r>
              <a:rPr lang="en-US" altLang="en-US" sz="2400" b="1">
                <a:solidFill>
                  <a:srgbClr val="339933"/>
                </a:solidFill>
                <a:latin typeface="Arial Black" charset="0"/>
                <a:ea typeface="ＭＳ Ｐゴシック" charset="-128"/>
              </a:rPr>
              <a:t>Temperatures are typically lower at night and humidity is higher.</a:t>
            </a:r>
          </a:p>
          <a:p>
            <a:pPr lvl="1">
              <a:buClr>
                <a:srgbClr val="339933"/>
              </a:buClr>
            </a:pPr>
            <a:r>
              <a:rPr lang="en-US" altLang="en-US" sz="2400" b="1">
                <a:solidFill>
                  <a:srgbClr val="339933"/>
                </a:solidFill>
                <a:latin typeface="Arial Black" charset="0"/>
                <a:ea typeface="ＭＳ Ｐゴシック" charset="-128"/>
              </a:rPr>
              <a:t>During the night, these plants fix CO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into a variety of organic acids in mesophyll cells.</a:t>
            </a:r>
          </a:p>
          <a:p>
            <a:pPr lvl="1">
              <a:buClr>
                <a:srgbClr val="339933"/>
              </a:buClr>
            </a:pPr>
            <a:r>
              <a:rPr lang="en-US" altLang="en-US" sz="2400" b="1">
                <a:solidFill>
                  <a:srgbClr val="339933"/>
                </a:solidFill>
                <a:latin typeface="Arial Black" charset="0"/>
                <a:ea typeface="ＭＳ Ｐゴシック" charset="-128"/>
              </a:rPr>
              <a:t>During the day, the light reactions supply ATP and NADPH to the Calvin cycle and CO</a:t>
            </a:r>
            <a:r>
              <a:rPr lang="en-US" altLang="en-US" sz="2400" b="1" baseline="-25000">
                <a:solidFill>
                  <a:srgbClr val="339933"/>
                </a:solidFill>
                <a:latin typeface="Arial Black" charset="0"/>
                <a:ea typeface="ＭＳ Ｐゴシック" charset="-128"/>
              </a:rPr>
              <a:t>2</a:t>
            </a:r>
            <a:r>
              <a:rPr lang="en-US" altLang="en-US" sz="2400" b="1">
                <a:solidFill>
                  <a:srgbClr val="339933"/>
                </a:solidFill>
                <a:latin typeface="Arial Black" charset="0"/>
                <a:ea typeface="ＭＳ Ｐゴシック" charset="-128"/>
              </a:rPr>
              <a:t> is released from the organic acids</a:t>
            </a:r>
            <a:r>
              <a:rPr lang="en-US" altLang="en-US">
                <a:solidFill>
                  <a:srgbClr val="000000"/>
                </a:solidFill>
                <a:latin typeface="Arial Black" charset="0"/>
                <a:ea typeface="ＭＳ Ｐゴシック" charset="-128"/>
              </a:rPr>
              <a:t>.</a:t>
            </a:r>
          </a:p>
        </p:txBody>
      </p:sp>
      <p:sp>
        <p:nvSpPr>
          <p:cNvPr id="23554" name="Rectangle 4"/>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spTree>
    <p:extLst>
      <p:ext uri="{BB962C8B-B14F-4D97-AF65-F5344CB8AC3E}">
        <p14:creationId xmlns:p14="http://schemas.microsoft.com/office/powerpoint/2010/main" val="3852715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body" idx="1"/>
          </p:nvPr>
        </p:nvSpPr>
        <p:spPr bwMode="auto">
          <a:xfrm>
            <a:off x="304800" y="228600"/>
            <a:ext cx="8382000" cy="657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buClr>
                <a:srgbClr val="339933"/>
              </a:buClr>
            </a:pPr>
            <a:r>
              <a:rPr lang="en-US" altLang="en-US" sz="3200" b="1">
                <a:solidFill>
                  <a:srgbClr val="339933"/>
                </a:solidFill>
                <a:latin typeface="Arial Black" charset="0"/>
                <a:ea typeface="ＭＳ Ｐゴシック" charset="-128"/>
              </a:rPr>
              <a:t>Both C</a:t>
            </a:r>
            <a:r>
              <a:rPr lang="en-US" altLang="en-US" sz="3200" b="1" baseline="-25000">
                <a:solidFill>
                  <a:srgbClr val="339933"/>
                </a:solidFill>
                <a:latin typeface="Arial Black" charset="0"/>
                <a:ea typeface="ＭＳ Ｐゴシック" charset="-128"/>
              </a:rPr>
              <a:t>4</a:t>
            </a:r>
            <a:r>
              <a:rPr lang="en-US" altLang="en-US" sz="3200" b="1">
                <a:solidFill>
                  <a:srgbClr val="339933"/>
                </a:solidFill>
                <a:latin typeface="Arial Black" charset="0"/>
                <a:ea typeface="ＭＳ Ｐゴシック" charset="-128"/>
              </a:rPr>
              <a:t> and CAM plants add CO</a:t>
            </a:r>
            <a:r>
              <a:rPr lang="en-US" altLang="en-US" sz="3200" b="1" baseline="-25000">
                <a:solidFill>
                  <a:srgbClr val="339933"/>
                </a:solidFill>
                <a:latin typeface="Arial Black" charset="0"/>
                <a:ea typeface="ＭＳ Ｐゴシック" charset="-128"/>
              </a:rPr>
              <a:t>2</a:t>
            </a:r>
            <a:r>
              <a:rPr lang="en-US" altLang="en-US" sz="3200" b="1">
                <a:solidFill>
                  <a:srgbClr val="339933"/>
                </a:solidFill>
                <a:latin typeface="Arial Black" charset="0"/>
                <a:ea typeface="ＭＳ Ｐゴシック" charset="-128"/>
              </a:rPr>
              <a:t> into organic intermediates before it enters the Calvin cycle.</a:t>
            </a:r>
          </a:p>
          <a:p>
            <a:pPr lvl="1">
              <a:buClr>
                <a:srgbClr val="339933"/>
              </a:buClr>
            </a:pPr>
            <a:r>
              <a:rPr lang="en-US" altLang="en-US" sz="3200" b="1">
                <a:solidFill>
                  <a:srgbClr val="339933"/>
                </a:solidFill>
                <a:latin typeface="Arial Black" charset="0"/>
                <a:ea typeface="ＭＳ Ｐゴシック" charset="-128"/>
              </a:rPr>
              <a:t>In C4 plants, carbon fixation and the Calvin cycle are spatially separated.</a:t>
            </a:r>
          </a:p>
          <a:p>
            <a:pPr lvl="1">
              <a:buClr>
                <a:srgbClr val="339933"/>
              </a:buClr>
            </a:pPr>
            <a:r>
              <a:rPr lang="en-US" altLang="en-US" sz="3200" b="1">
                <a:solidFill>
                  <a:srgbClr val="339933"/>
                </a:solidFill>
                <a:latin typeface="Arial Black" charset="0"/>
                <a:ea typeface="ＭＳ Ｐゴシック" charset="-128"/>
              </a:rPr>
              <a:t>In CAM plants, carbon fixation and the Calvin cycle are  temporally separated.</a:t>
            </a:r>
          </a:p>
          <a:p>
            <a:pPr>
              <a:buClr>
                <a:srgbClr val="339933"/>
              </a:buClr>
            </a:pPr>
            <a:r>
              <a:rPr lang="en-US" altLang="en-US" sz="3200" b="1">
                <a:solidFill>
                  <a:srgbClr val="339933"/>
                </a:solidFill>
                <a:latin typeface="Arial Black" charset="0"/>
                <a:ea typeface="ＭＳ Ｐゴシック" charset="-128"/>
              </a:rPr>
              <a:t>Both eventually use the Calvin cycle to incorporate light energy into the production of sugar.</a:t>
            </a:r>
          </a:p>
        </p:txBody>
      </p:sp>
      <p:sp>
        <p:nvSpPr>
          <p:cNvPr id="24578" name="Rectangle 4"/>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spTree>
    <p:extLst>
      <p:ext uri="{BB962C8B-B14F-4D97-AF65-F5344CB8AC3E}">
        <p14:creationId xmlns:p14="http://schemas.microsoft.com/office/powerpoint/2010/main" val="1021091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763000" cy="6172200"/>
          </a:xfrm>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pPr algn="r" rtl="1">
              <a:buNone/>
            </a:pPr>
            <a:r>
              <a:rPr lang="ar-IQ" b="1" dirty="0">
                <a:solidFill>
                  <a:srgbClr val="002060"/>
                </a:solidFill>
              </a:rPr>
              <a:t>كما يقاس </a:t>
            </a:r>
            <a:r>
              <a:rPr lang="ar-IQ" b="1" dirty="0">
                <a:solidFill>
                  <a:srgbClr val="FF0000"/>
                </a:solidFill>
              </a:rPr>
              <a:t>التردد</a:t>
            </a:r>
            <a:r>
              <a:rPr lang="ar-IQ" b="1" dirty="0">
                <a:solidFill>
                  <a:srgbClr val="002060"/>
                </a:solidFill>
              </a:rPr>
              <a:t> وفق المعادلة</a:t>
            </a:r>
            <a:r>
              <a:rPr lang="en-US" b="1" dirty="0">
                <a:solidFill>
                  <a:srgbClr val="002060"/>
                </a:solidFill>
              </a:rPr>
              <a:t>:</a:t>
            </a:r>
          </a:p>
          <a:p>
            <a:pPr algn="r" rtl="1">
              <a:buNone/>
            </a:pPr>
            <a:r>
              <a:rPr lang="en-US" b="1" dirty="0">
                <a:solidFill>
                  <a:srgbClr val="FF0000"/>
                </a:solidFill>
              </a:rPr>
              <a:t>V= C/ƛ  </a:t>
            </a:r>
            <a:r>
              <a:rPr lang="en-US" b="1" dirty="0">
                <a:solidFill>
                  <a:srgbClr val="002060"/>
                </a:solidFill>
              </a:rPr>
              <a:t>                                       </a:t>
            </a:r>
            <a:endParaRPr lang="ar-IQ" b="1" dirty="0">
              <a:solidFill>
                <a:srgbClr val="002060"/>
              </a:solidFill>
            </a:endParaRPr>
          </a:p>
          <a:p>
            <a:pPr algn="ctr">
              <a:buNone/>
            </a:pPr>
            <a:r>
              <a:rPr lang="ar-IQ" b="1" dirty="0">
                <a:solidFill>
                  <a:srgbClr val="FF0000"/>
                </a:solidFill>
              </a:rPr>
              <a:t>للفوتون</a:t>
            </a:r>
            <a:r>
              <a:rPr lang="en-US" b="1" dirty="0">
                <a:solidFill>
                  <a:srgbClr val="002060"/>
                </a:solidFill>
              </a:rPr>
              <a:t> </a:t>
            </a:r>
            <a:r>
              <a:rPr lang="ar-IQ" b="1" dirty="0">
                <a:solidFill>
                  <a:srgbClr val="FF0000"/>
                </a:solidFill>
              </a:rPr>
              <a:t>الطول ألموجي</a:t>
            </a:r>
            <a:r>
              <a:rPr lang="en-US" b="1" dirty="0">
                <a:solidFill>
                  <a:srgbClr val="002060"/>
                </a:solidFill>
              </a:rPr>
              <a:t>ƛ</a:t>
            </a:r>
            <a:r>
              <a:rPr lang="ar-IQ" b="1" dirty="0">
                <a:solidFill>
                  <a:srgbClr val="FF0000"/>
                </a:solidFill>
              </a:rPr>
              <a:t>تمثل سرعة الضوء </a:t>
            </a:r>
            <a:r>
              <a:rPr lang="en-US" b="1" dirty="0">
                <a:solidFill>
                  <a:srgbClr val="FF0000"/>
                </a:solidFill>
              </a:rPr>
              <a:t>  </a:t>
            </a:r>
            <a:r>
              <a:rPr lang="en-US" b="1" dirty="0">
                <a:solidFill>
                  <a:schemeClr val="tx1"/>
                </a:solidFill>
              </a:rPr>
              <a:t>c</a:t>
            </a:r>
            <a:endParaRPr lang="ar-IQ" b="1" dirty="0">
              <a:solidFill>
                <a:schemeClr val="tx1"/>
              </a:solidFill>
            </a:endParaRPr>
          </a:p>
          <a:p>
            <a:pPr algn="ctr" rtl="1">
              <a:buNone/>
            </a:pPr>
            <a:r>
              <a:rPr lang="ar-IQ" b="1" dirty="0">
                <a:solidFill>
                  <a:srgbClr val="002060"/>
                </a:solidFill>
              </a:rPr>
              <a:t>لذا فان طاقة الفوتون تحسب وفق المعادلة السابقة وبما إن سرعة الضوء وثابت بلانك قيم ثابتة لذا فان طاقة الفوتون تعتمد على الطول ألموجي وتكون العلاقة عكسية بين الطول ألموجي والطاقة. </a:t>
            </a:r>
          </a:p>
          <a:p>
            <a:pPr algn="ctr" rtl="1">
              <a:buNone/>
            </a:pPr>
            <a:r>
              <a:rPr lang="ar-IQ" b="1" dirty="0">
                <a:solidFill>
                  <a:srgbClr val="002060"/>
                </a:solidFill>
              </a:rPr>
              <a:t>أن الإشعاع الشمسي هو جزء من الطيف الكهرومغناطيسي الذي يقسم إلى مناطق حسب الطول ألموجي مثل الأشعة الكونية وأشعة كاما والسينية وفوق البنفسجية والضوء المرئي وتحت الحمراء والموجات الدقيقة وموجات الراديو.وتستثمر عملية البناء الضوئي جزء من الطيف في منطقة الضوء المرئي إذ يقوم الضوء بتحفيز الالكترونات إلى مدار أعلى دون آن يضر الخلية ثم تقوم صبغات البناء الضوئي</a:t>
            </a:r>
            <a:r>
              <a:rPr lang="ar-IQ" dirty="0"/>
              <a:t>     </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5601" name="Rectangle 3"/>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b="3268"/>
          <a:stretch>
            <a:fillRect/>
          </a:stretch>
        </p:blipFill>
        <p:spPr bwMode="auto">
          <a:xfrm>
            <a:off x="593362" y="228600"/>
            <a:ext cx="7444152"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p:cNvSpPr>
            <a:spLocks noChangeArrowheads="1"/>
          </p:cNvSpPr>
          <p:nvPr/>
        </p:nvSpPr>
        <p:spPr bwMode="auto">
          <a:xfrm>
            <a:off x="1027113" y="6096000"/>
            <a:ext cx="9779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500" b="1"/>
              <a:t>Fig. 10.19</a:t>
            </a:r>
          </a:p>
        </p:txBody>
      </p:sp>
    </p:spTree>
    <p:extLst>
      <p:ext uri="{BB962C8B-B14F-4D97-AF65-F5344CB8AC3E}">
        <p14:creationId xmlns:p14="http://schemas.microsoft.com/office/powerpoint/2010/main" val="2391766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body" idx="1"/>
          </p:nvPr>
        </p:nvSpPr>
        <p:spPr bwMode="auto">
          <a:xfrm>
            <a:off x="304800" y="228600"/>
            <a:ext cx="8382000" cy="6240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buClr>
                <a:srgbClr val="339933"/>
              </a:buClr>
            </a:pPr>
            <a:r>
              <a:rPr lang="en-US" altLang="en-US" sz="2400" b="1">
                <a:solidFill>
                  <a:srgbClr val="339933"/>
                </a:solidFill>
                <a:latin typeface="Arial Black" charset="0"/>
                <a:ea typeface="ＭＳ Ｐゴシック" charset="-128"/>
              </a:rPr>
              <a:t>Sugar made in the chloroplasts supplies the entire plant with chemical energy and carbon skeletons to synthesize all the major organic molecules of cells.</a:t>
            </a:r>
          </a:p>
          <a:p>
            <a:pPr lvl="1">
              <a:buClr>
                <a:srgbClr val="339933"/>
              </a:buClr>
            </a:pPr>
            <a:r>
              <a:rPr lang="en-US" altLang="en-US" sz="2400" b="1">
                <a:solidFill>
                  <a:srgbClr val="339933"/>
                </a:solidFill>
                <a:latin typeface="Arial Black" charset="0"/>
                <a:ea typeface="ＭＳ Ｐゴシック" charset="-128"/>
              </a:rPr>
              <a:t>About 50% of the organic material is consumed as fuel for cellular respiration in plant mitochondria.</a:t>
            </a:r>
          </a:p>
          <a:p>
            <a:pPr lvl="1">
              <a:buClr>
                <a:srgbClr val="339933"/>
              </a:buClr>
            </a:pPr>
            <a:r>
              <a:rPr lang="en-US" altLang="en-US" sz="2400" b="1">
                <a:solidFill>
                  <a:srgbClr val="339933"/>
                </a:solidFill>
                <a:latin typeface="Arial Black" charset="0"/>
                <a:ea typeface="ＭＳ Ｐゴシック" charset="-128"/>
              </a:rPr>
              <a:t>Carbohydrate in the form of the disaccharide sucrose travels via the veins to nonphotosynthetic cells.</a:t>
            </a:r>
          </a:p>
          <a:p>
            <a:pPr lvl="1">
              <a:buClr>
                <a:srgbClr val="339933"/>
              </a:buClr>
            </a:pPr>
            <a:r>
              <a:rPr lang="en-US" altLang="en-US" sz="2400" b="1">
                <a:solidFill>
                  <a:srgbClr val="339933"/>
                </a:solidFill>
                <a:latin typeface="Arial Black" charset="0"/>
                <a:ea typeface="ＭＳ Ｐゴシック" charset="-128"/>
              </a:rPr>
              <a:t>There, it provides fuel for respiration and the raw materials for anabolic pathways including synthesis of proteins and lipids and building the extracellular polysaccharide cellulose</a:t>
            </a:r>
            <a:r>
              <a:rPr lang="en-US" altLang="en-US">
                <a:solidFill>
                  <a:srgbClr val="000000"/>
                </a:solidFill>
                <a:ea typeface="ＭＳ Ｐゴシック" charset="-128"/>
              </a:rPr>
              <a:t>.</a:t>
            </a:r>
          </a:p>
        </p:txBody>
      </p:sp>
      <p:sp>
        <p:nvSpPr>
          <p:cNvPr id="27650" name="Rectangle 4"/>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spTree>
    <p:extLst>
      <p:ext uri="{BB962C8B-B14F-4D97-AF65-F5344CB8AC3E}">
        <p14:creationId xmlns:p14="http://schemas.microsoft.com/office/powerpoint/2010/main" val="57688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body" idx="4294967295"/>
          </p:nvPr>
        </p:nvSpPr>
        <p:spPr bwMode="auto">
          <a:xfrm>
            <a:off x="228600" y="228600"/>
            <a:ext cx="8534400" cy="5662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339933"/>
              </a:buClr>
            </a:pPr>
            <a:r>
              <a:rPr lang="en-US" altLang="en-US" sz="2400" b="1">
                <a:solidFill>
                  <a:srgbClr val="339933"/>
                </a:solidFill>
                <a:latin typeface="Arial Black" charset="0"/>
                <a:ea typeface="ＭＳ Ｐゴシック" charset="-128"/>
              </a:rPr>
              <a:t>Plants also store excess sugar by synthesizing starch.</a:t>
            </a:r>
          </a:p>
          <a:p>
            <a:pPr lvl="1">
              <a:buClr>
                <a:srgbClr val="339933"/>
              </a:buClr>
            </a:pPr>
            <a:r>
              <a:rPr lang="en-US" altLang="en-US" sz="2400" b="1">
                <a:solidFill>
                  <a:srgbClr val="339933"/>
                </a:solidFill>
                <a:latin typeface="Arial Black" charset="0"/>
                <a:ea typeface="ＭＳ Ｐゴシック" charset="-128"/>
              </a:rPr>
              <a:t>Some is stored as starch in chloroplasts or in storage cells in roots, tubers, seeds, and fruits.</a:t>
            </a:r>
          </a:p>
          <a:p>
            <a:pPr>
              <a:buClr>
                <a:srgbClr val="339933"/>
              </a:buClr>
            </a:pPr>
            <a:r>
              <a:rPr lang="en-US" altLang="en-US" sz="2400" b="1">
                <a:solidFill>
                  <a:srgbClr val="339933"/>
                </a:solidFill>
                <a:latin typeface="Arial Black" charset="0"/>
                <a:ea typeface="ＭＳ Ｐゴシック" charset="-128"/>
              </a:rPr>
              <a:t>Heterotrophs, including humans, may completely or partially consume plants for fuel and raw materials.</a:t>
            </a:r>
          </a:p>
          <a:p>
            <a:pPr>
              <a:buClr>
                <a:srgbClr val="339933"/>
              </a:buClr>
            </a:pPr>
            <a:r>
              <a:rPr lang="en-US" altLang="en-US" sz="2400" b="1">
                <a:solidFill>
                  <a:srgbClr val="339933"/>
                </a:solidFill>
                <a:latin typeface="Arial Black" charset="0"/>
                <a:ea typeface="ＭＳ Ｐゴシック" charset="-128"/>
              </a:rPr>
              <a:t>On a global scale, photosynthesis is the most important process to the welfare of life on Earth.</a:t>
            </a:r>
          </a:p>
          <a:p>
            <a:pPr lvl="1">
              <a:buClr>
                <a:srgbClr val="339933"/>
              </a:buClr>
            </a:pPr>
            <a:r>
              <a:rPr lang="en-US" altLang="en-US" sz="2400" b="1">
                <a:solidFill>
                  <a:srgbClr val="339933"/>
                </a:solidFill>
                <a:latin typeface="Arial Black" charset="0"/>
                <a:ea typeface="ＭＳ Ｐゴシック" charset="-128"/>
              </a:rPr>
              <a:t>Each year photosynthesis synthesizes 160 billion metric tons of carbohydrate per year</a:t>
            </a:r>
            <a:r>
              <a:rPr lang="en-US" altLang="en-US" sz="2400" b="1">
                <a:solidFill>
                  <a:srgbClr val="339933"/>
                </a:solidFill>
                <a:ea typeface="ＭＳ Ｐゴシック" charset="-128"/>
              </a:rPr>
              <a:t>.</a:t>
            </a:r>
          </a:p>
        </p:txBody>
      </p:sp>
      <p:sp>
        <p:nvSpPr>
          <p:cNvPr id="28674" name="Rectangle 4"/>
          <p:cNvSpPr>
            <a:spLocks noChangeArrowheads="1"/>
          </p:cNvSpPr>
          <p:nvPr/>
        </p:nvSpPr>
        <p:spPr bwMode="auto">
          <a:xfrm>
            <a:off x="457200" y="6553200"/>
            <a:ext cx="678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200"/>
              <a:t>Copyright © 2002 Pearson Education, Inc., publishing as Benjamin Cummings</a:t>
            </a:r>
          </a:p>
        </p:txBody>
      </p:sp>
    </p:spTree>
    <p:extLst>
      <p:ext uri="{BB962C8B-B14F-4D97-AF65-F5344CB8AC3E}">
        <p14:creationId xmlns:p14="http://schemas.microsoft.com/office/powerpoint/2010/main" val="1392622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477000"/>
          </a:xfrm>
        </p:spPr>
        <p:style>
          <a:lnRef idx="1">
            <a:schemeClr val="accent5"/>
          </a:lnRef>
          <a:fillRef idx="2">
            <a:schemeClr val="accent5"/>
          </a:fillRef>
          <a:effectRef idx="1">
            <a:schemeClr val="accent5"/>
          </a:effectRef>
          <a:fontRef idx="minor">
            <a:schemeClr val="dk1"/>
          </a:fontRef>
        </p:style>
        <p:txBody>
          <a:bodyPr>
            <a:normAutofit/>
          </a:bodyPr>
          <a:lstStyle/>
          <a:p>
            <a:pPr algn="r" rtl="1">
              <a:buNone/>
            </a:pPr>
            <a:r>
              <a:rPr lang="ar-IQ" sz="3600" b="1" u="sng" dirty="0">
                <a:solidFill>
                  <a:srgbClr val="FF0000"/>
                </a:solidFill>
              </a:rPr>
              <a:t>المسار رباعي الكربون</a:t>
            </a:r>
          </a:p>
          <a:p>
            <a:pPr algn="r" rtl="1">
              <a:buNone/>
            </a:pPr>
            <a:r>
              <a:rPr lang="ar-IQ" sz="2800" b="1" dirty="0">
                <a:solidFill>
                  <a:srgbClr val="002060"/>
                </a:solidFill>
              </a:rPr>
              <a:t>لوحظ في عدد من النباتات إن المركب الأول الذي يتكون بعد إدخال ثنائي أوكسيد الكربون هو </a:t>
            </a:r>
            <a:r>
              <a:rPr lang="ar-IQ" sz="2800" b="1" dirty="0">
                <a:solidFill>
                  <a:srgbClr val="FF0000"/>
                </a:solidFill>
              </a:rPr>
              <a:t>حامض عضوي رباعي </a:t>
            </a:r>
            <a:r>
              <a:rPr lang="ar-IQ" sz="2800" b="1" dirty="0">
                <a:solidFill>
                  <a:srgbClr val="002060"/>
                </a:solidFill>
              </a:rPr>
              <a:t>الكربون كما إن هنالك اختلافات </a:t>
            </a:r>
            <a:r>
              <a:rPr lang="ar-IQ" sz="2800" b="1" dirty="0">
                <a:solidFill>
                  <a:srgbClr val="FF0000"/>
                </a:solidFill>
              </a:rPr>
              <a:t>تشريحية وفسيولوجية وبايوكيميائية </a:t>
            </a:r>
            <a:r>
              <a:rPr lang="ar-IQ" sz="2800" b="1" dirty="0">
                <a:solidFill>
                  <a:srgbClr val="002060"/>
                </a:solidFill>
              </a:rPr>
              <a:t>لهذه النباتات(ماهي؟).كما ان هذه النباتات هي استوائية او شبه استوائية ومعتدلة تمثل حوالي 1000 نوع موزع على 18 عائلة من مغطاة البذور وتمتاز </a:t>
            </a:r>
            <a:r>
              <a:rPr lang="ar-IQ" sz="2800" b="1" dirty="0">
                <a:solidFill>
                  <a:srgbClr val="FF0000"/>
                </a:solidFill>
              </a:rPr>
              <a:t>بكفاءة عالية في تثبيت ثنائي اوكسيد الكربون </a:t>
            </a:r>
            <a:r>
              <a:rPr lang="ar-IQ" sz="2800" b="1" dirty="0">
                <a:solidFill>
                  <a:srgbClr val="002060"/>
                </a:solidFill>
              </a:rPr>
              <a:t>عند ظروف الجفاف والملوحة وارتفاع درجة الحرارة(كيف ولماذا؟).</a:t>
            </a:r>
          </a:p>
          <a:p>
            <a:pPr algn="r" rtl="1">
              <a:buNone/>
            </a:pPr>
            <a:r>
              <a:rPr lang="ar-IQ" sz="2800" b="1" dirty="0">
                <a:solidFill>
                  <a:srgbClr val="002060"/>
                </a:solidFill>
              </a:rPr>
              <a:t>ومن الجدير بالذكر انه </a:t>
            </a:r>
            <a:r>
              <a:rPr lang="ar-IQ" sz="2800" b="1" dirty="0">
                <a:solidFill>
                  <a:srgbClr val="FF0000"/>
                </a:solidFill>
              </a:rPr>
              <a:t>لا توجد </a:t>
            </a:r>
            <a:r>
              <a:rPr lang="ar-IQ" sz="2800" b="1" dirty="0">
                <a:solidFill>
                  <a:srgbClr val="002060"/>
                </a:solidFill>
              </a:rPr>
              <a:t>عائلة نباتية تمتاز بدورة رباعية الكربون فقط إذ لابد من وجود دورة ثلاثية الكربون(دورة كالفن).وقد اكتشفت هذه الدورة من قبل هاتش وسلاك(ماهي التفاعلات التي تجري في هذه الدورة؟وماهي الدورات الأخرى التي تحدث في هذه النباتات؟).</a:t>
            </a:r>
          </a:p>
          <a:p>
            <a:pPr algn="r" rtl="1">
              <a:buNone/>
            </a:pP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00800"/>
          </a:xfrm>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pPr algn="r" rtl="1">
              <a:buNone/>
            </a:pPr>
            <a:r>
              <a:rPr lang="ar-IQ" sz="3000" b="1" u="sng" dirty="0" err="1">
                <a:solidFill>
                  <a:srgbClr val="FF0000"/>
                </a:solidFill>
              </a:rPr>
              <a:t>ايض</a:t>
            </a:r>
            <a:r>
              <a:rPr lang="ar-IQ" sz="3000" b="1" u="sng" dirty="0">
                <a:solidFill>
                  <a:srgbClr val="FF0000"/>
                </a:solidFill>
              </a:rPr>
              <a:t> النباتات المتشحمة (العصارية)</a:t>
            </a:r>
            <a:r>
              <a:rPr lang="en-US" sz="3000" b="1" u="sng" dirty="0">
                <a:solidFill>
                  <a:srgbClr val="FF0000"/>
                </a:solidFill>
              </a:rPr>
              <a:t>CAM Plants </a:t>
            </a:r>
            <a:endParaRPr lang="ar-IQ" sz="3000" b="1" u="sng" dirty="0">
              <a:solidFill>
                <a:srgbClr val="FF0000"/>
              </a:solidFill>
            </a:endParaRPr>
          </a:p>
          <a:p>
            <a:pPr algn="r" rtl="1">
              <a:buNone/>
            </a:pPr>
            <a:r>
              <a:rPr lang="ar-IQ" sz="2800" b="1" dirty="0">
                <a:solidFill>
                  <a:srgbClr val="002060"/>
                </a:solidFill>
              </a:rPr>
              <a:t>أظهرت </a:t>
            </a:r>
            <a:r>
              <a:rPr lang="ar-IQ" sz="2800" b="1" dirty="0">
                <a:solidFill>
                  <a:srgbClr val="FF0000"/>
                </a:solidFill>
              </a:rPr>
              <a:t>نباتات العائلة العصارية </a:t>
            </a:r>
            <a:r>
              <a:rPr lang="en-US" sz="2800" b="1" dirty="0">
                <a:solidFill>
                  <a:srgbClr val="FF0000"/>
                </a:solidFill>
              </a:rPr>
              <a:t>Crassulaceae</a:t>
            </a:r>
            <a:r>
              <a:rPr lang="ar-IQ" sz="2800" b="1" dirty="0">
                <a:solidFill>
                  <a:srgbClr val="002060"/>
                </a:solidFill>
              </a:rPr>
              <a:t> وعوائل نباتية أخرى (ماهي؟)نمطا </a:t>
            </a:r>
            <a:r>
              <a:rPr lang="ar-IQ" sz="2800" b="1" dirty="0">
                <a:solidFill>
                  <a:srgbClr val="FF0000"/>
                </a:solidFill>
              </a:rPr>
              <a:t>يوميا خاصا </a:t>
            </a:r>
            <a:r>
              <a:rPr lang="ar-IQ" sz="2800" b="1" dirty="0">
                <a:solidFill>
                  <a:srgbClr val="002060"/>
                </a:solidFill>
              </a:rPr>
              <a:t>في تكوين بعض الاحماض العضوية. إذ إن هنالك زيادة في محتوى الأحماض العضوية </a:t>
            </a:r>
            <a:r>
              <a:rPr lang="ar-IQ" sz="2800" b="1" dirty="0">
                <a:solidFill>
                  <a:srgbClr val="FF0000"/>
                </a:solidFill>
              </a:rPr>
              <a:t>ليلا</a:t>
            </a:r>
            <a:r>
              <a:rPr lang="ar-IQ" sz="2800" b="1" dirty="0">
                <a:solidFill>
                  <a:srgbClr val="002060"/>
                </a:solidFill>
              </a:rPr>
              <a:t> ثم تتلاشى هذه الزيادة </a:t>
            </a:r>
            <a:r>
              <a:rPr lang="ar-IQ" sz="2800" b="1" dirty="0">
                <a:solidFill>
                  <a:srgbClr val="FF0000"/>
                </a:solidFill>
              </a:rPr>
              <a:t>نهارا</a:t>
            </a:r>
            <a:r>
              <a:rPr lang="ar-IQ" sz="2800" b="1" dirty="0">
                <a:solidFill>
                  <a:srgbClr val="002060"/>
                </a:solidFill>
              </a:rPr>
              <a:t> وترتبط هذه الزيادة مع مع التغير في الرقم الهيدروجيني(لماذا يحدث هذا التغير؟ وماهي علاقته بالضوء؟).</a:t>
            </a:r>
          </a:p>
          <a:p>
            <a:pPr algn="r" rtl="1">
              <a:buNone/>
            </a:pPr>
            <a:r>
              <a:rPr lang="ar-IQ" sz="3000" b="1" dirty="0">
                <a:solidFill>
                  <a:srgbClr val="FF0000"/>
                </a:solidFill>
              </a:rPr>
              <a:t>التنفس الضوئي </a:t>
            </a:r>
            <a:r>
              <a:rPr lang="en-US" sz="3000" b="1" dirty="0">
                <a:solidFill>
                  <a:srgbClr val="FF0000"/>
                </a:solidFill>
              </a:rPr>
              <a:t>Photorespiration </a:t>
            </a:r>
          </a:p>
          <a:p>
            <a:pPr algn="r" rtl="1">
              <a:buNone/>
            </a:pPr>
            <a:r>
              <a:rPr lang="ar-IQ" sz="2800" b="1" dirty="0">
                <a:solidFill>
                  <a:srgbClr val="002060"/>
                </a:solidFill>
              </a:rPr>
              <a:t>لوحظ في الخمسينات والستينات من القرن الماضي إن هنالك </a:t>
            </a:r>
            <a:r>
              <a:rPr lang="ar-IQ" sz="2800" b="1" dirty="0">
                <a:solidFill>
                  <a:srgbClr val="FF0000"/>
                </a:solidFill>
              </a:rPr>
              <a:t>فرقا نوعيا وكميا </a:t>
            </a:r>
            <a:r>
              <a:rPr lang="ar-IQ" sz="2800" b="1" dirty="0">
                <a:solidFill>
                  <a:srgbClr val="002060"/>
                </a:solidFill>
              </a:rPr>
              <a:t>بين عملية </a:t>
            </a:r>
            <a:r>
              <a:rPr lang="ar-IQ" sz="2800" b="1" dirty="0">
                <a:solidFill>
                  <a:srgbClr val="FF0000"/>
                </a:solidFill>
              </a:rPr>
              <a:t>التنفس(تحرير غاز ثنائي أوكسيد الكربون) </a:t>
            </a:r>
            <a:r>
              <a:rPr lang="ar-IQ" sz="2800" b="1" dirty="0">
                <a:solidFill>
                  <a:srgbClr val="002060"/>
                </a:solidFill>
              </a:rPr>
              <a:t>التي تحصل ليلا عن تلك التي تحصل نهارا(لماذا؟).</a:t>
            </a:r>
          </a:p>
          <a:p>
            <a:pPr algn="r" rtl="1">
              <a:buNone/>
            </a:pPr>
            <a:r>
              <a:rPr lang="ar-IQ" sz="2800" b="1" dirty="0">
                <a:solidFill>
                  <a:srgbClr val="002060"/>
                </a:solidFill>
              </a:rPr>
              <a:t>إن عملية التنفس الضوئي تحث بسبب وجود </a:t>
            </a:r>
            <a:r>
              <a:rPr lang="ar-IQ" sz="2800" b="1" dirty="0">
                <a:solidFill>
                  <a:srgbClr val="FF0000"/>
                </a:solidFill>
              </a:rPr>
              <a:t>تنافس</a:t>
            </a:r>
            <a:r>
              <a:rPr lang="ar-IQ" sz="2800" b="1" dirty="0">
                <a:solidFill>
                  <a:srgbClr val="002060"/>
                </a:solidFill>
              </a:rPr>
              <a:t> بين الأوكسجين وثنائي أوكسيد الكربون على </a:t>
            </a:r>
            <a:r>
              <a:rPr lang="ar-IQ" sz="2800" b="1" dirty="0">
                <a:solidFill>
                  <a:srgbClr val="FF0000"/>
                </a:solidFill>
              </a:rPr>
              <a:t>المواقع الفعالة لإنزيم </a:t>
            </a:r>
            <a:r>
              <a:rPr lang="en-US" sz="2800" b="1" dirty="0">
                <a:solidFill>
                  <a:srgbClr val="FF0000"/>
                </a:solidFill>
              </a:rPr>
              <a:t>Rubisco</a:t>
            </a:r>
            <a:r>
              <a:rPr lang="ar-IQ" sz="2800" b="1" dirty="0">
                <a:solidFill>
                  <a:srgbClr val="002060"/>
                </a:solidFill>
              </a:rPr>
              <a:t> في </a:t>
            </a:r>
            <a:r>
              <a:rPr lang="ar-IQ" sz="2800" b="1" dirty="0">
                <a:solidFill>
                  <a:srgbClr val="FF0000"/>
                </a:solidFill>
              </a:rPr>
              <a:t>دورة كالفن </a:t>
            </a:r>
            <a:r>
              <a:rPr lang="ar-IQ" sz="2800" b="1" dirty="0">
                <a:solidFill>
                  <a:srgbClr val="002060"/>
                </a:solidFill>
              </a:rPr>
              <a:t>بينما </a:t>
            </a:r>
            <a:r>
              <a:rPr lang="ar-IQ" sz="2800" b="1" dirty="0">
                <a:solidFill>
                  <a:srgbClr val="FF0000"/>
                </a:solidFill>
              </a:rPr>
              <a:t>لا</a:t>
            </a:r>
            <a:r>
              <a:rPr lang="ar-IQ" sz="2800" b="1" dirty="0">
                <a:solidFill>
                  <a:srgbClr val="002060"/>
                </a:solidFill>
              </a:rPr>
              <a:t> </a:t>
            </a:r>
            <a:r>
              <a:rPr lang="ar-IQ" sz="2800" b="1" dirty="0">
                <a:solidFill>
                  <a:srgbClr val="FF0000"/>
                </a:solidFill>
              </a:rPr>
              <a:t>يوجد</a:t>
            </a:r>
            <a:r>
              <a:rPr lang="ar-IQ" sz="2800" b="1" dirty="0">
                <a:solidFill>
                  <a:srgbClr val="002060"/>
                </a:solidFill>
              </a:rPr>
              <a:t> هذا التنافس على المواقع الفعالة </a:t>
            </a:r>
            <a:r>
              <a:rPr lang="ar-IQ" sz="2800" b="1" dirty="0">
                <a:solidFill>
                  <a:srgbClr val="FF0000"/>
                </a:solidFill>
              </a:rPr>
              <a:t>لإنزيم </a:t>
            </a:r>
            <a:r>
              <a:rPr lang="en-US" sz="2800" b="1" dirty="0">
                <a:solidFill>
                  <a:srgbClr val="FF0000"/>
                </a:solidFill>
              </a:rPr>
              <a:t>Pepco</a:t>
            </a:r>
            <a:r>
              <a:rPr lang="ar-IQ" sz="2800" b="1" dirty="0">
                <a:solidFill>
                  <a:srgbClr val="FF0000"/>
                </a:solidFill>
              </a:rPr>
              <a:t> في دورة هاتش وسلاك </a:t>
            </a:r>
            <a:r>
              <a:rPr lang="ar-IQ" sz="2800" b="1" dirty="0">
                <a:solidFill>
                  <a:srgbClr val="002060"/>
                </a:solidFill>
              </a:rPr>
              <a:t>لعدم وجود الفة بين الأوكسجين وإنزيم </a:t>
            </a:r>
            <a:r>
              <a:rPr lang="en-US" sz="2800" b="1" dirty="0">
                <a:solidFill>
                  <a:srgbClr val="002060"/>
                </a:solidFill>
              </a:rPr>
              <a:t>Pepco</a:t>
            </a:r>
            <a:r>
              <a:rPr lang="ar-IQ" sz="2800" b="1" dirty="0">
                <a:solidFill>
                  <a:srgbClr val="002060"/>
                </a:solidFill>
              </a:rPr>
              <a:t> كما إن البناء الضوئي رباعي الكربون الذي يحدث في النسيج المتوسط يوفر كمية ثابتة </a:t>
            </a:r>
            <a:endParaRPr lang="en-US" sz="2800" b="1" dirty="0">
              <a:solidFill>
                <a:srgbClr val="00206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534400" cy="6324600"/>
          </a:xfrm>
        </p:spPr>
        <p:style>
          <a:lnRef idx="1">
            <a:schemeClr val="accent5"/>
          </a:lnRef>
          <a:fillRef idx="2">
            <a:schemeClr val="accent5"/>
          </a:fillRef>
          <a:effectRef idx="1">
            <a:schemeClr val="accent5"/>
          </a:effectRef>
          <a:fontRef idx="minor">
            <a:schemeClr val="dk1"/>
          </a:fontRef>
        </p:style>
        <p:txBody>
          <a:bodyPr>
            <a:normAutofit lnSpcReduction="10000"/>
          </a:bodyPr>
          <a:lstStyle/>
          <a:p>
            <a:pPr algn="r" rtl="1">
              <a:buNone/>
            </a:pPr>
            <a:r>
              <a:rPr lang="ar-IQ" sz="2800" b="1" dirty="0">
                <a:solidFill>
                  <a:srgbClr val="002060"/>
                </a:solidFill>
              </a:rPr>
              <a:t>من ثنائي أوكسيد الكربون لدورة كالفن في غمد الحزمة والذي يؤدي إلى زيادة تركيز الغاز في تلك الخلايا لذا فان عملية التنفس الضوئي في النباتات الرباعية الكربون غير محتملة الحدوث بينما تحدث في النباتات الثلاثية الكربون(كيف؟ وضح ذلك؟وماهي الاختلافات بين التنفس الضوئي والتنفس الاعتيادي؟).</a:t>
            </a:r>
          </a:p>
          <a:p>
            <a:pPr algn="r" rtl="1">
              <a:buNone/>
            </a:pPr>
            <a:r>
              <a:rPr lang="ar-IQ" b="1" u="sng" dirty="0">
                <a:solidFill>
                  <a:srgbClr val="FF0000"/>
                </a:solidFill>
              </a:rPr>
              <a:t>العوامل المؤثرة في عملية البناء الضوئي</a:t>
            </a:r>
          </a:p>
          <a:p>
            <a:pPr algn="r" rtl="1">
              <a:buNone/>
            </a:pPr>
            <a:r>
              <a:rPr lang="ar-IQ" sz="2800" b="1" dirty="0">
                <a:solidFill>
                  <a:srgbClr val="002060"/>
                </a:solidFill>
              </a:rPr>
              <a:t>1-تركيز ثنائي أوكسيد الكربون.</a:t>
            </a:r>
          </a:p>
          <a:p>
            <a:pPr algn="r" rtl="1">
              <a:buNone/>
            </a:pPr>
            <a:r>
              <a:rPr lang="ar-IQ" sz="2800" b="1" dirty="0">
                <a:solidFill>
                  <a:srgbClr val="002060"/>
                </a:solidFill>
              </a:rPr>
              <a:t>2-درجة الحرارة.</a:t>
            </a:r>
          </a:p>
          <a:p>
            <a:pPr algn="r" rtl="1">
              <a:buNone/>
            </a:pPr>
            <a:r>
              <a:rPr lang="ar-IQ" sz="2800" b="1" dirty="0">
                <a:solidFill>
                  <a:srgbClr val="002060"/>
                </a:solidFill>
              </a:rPr>
              <a:t>3-الضوء.</a:t>
            </a:r>
          </a:p>
          <a:p>
            <a:pPr algn="r" rtl="1">
              <a:buNone/>
            </a:pPr>
            <a:r>
              <a:rPr lang="ar-IQ" sz="2800" b="1" dirty="0">
                <a:solidFill>
                  <a:srgbClr val="002060"/>
                </a:solidFill>
              </a:rPr>
              <a:t>4-الماء والعناصر الغذائية.</a:t>
            </a:r>
          </a:p>
          <a:p>
            <a:pPr algn="r" rtl="1">
              <a:buNone/>
            </a:pPr>
            <a:r>
              <a:rPr lang="ar-IQ" sz="2800" b="1" dirty="0">
                <a:solidFill>
                  <a:srgbClr val="002060"/>
                </a:solidFill>
              </a:rPr>
              <a:t>5-</a:t>
            </a:r>
            <a:r>
              <a:rPr lang="ar-IQ" sz="2800" b="1" dirty="0" err="1">
                <a:solidFill>
                  <a:srgbClr val="002060"/>
                </a:solidFill>
              </a:rPr>
              <a:t>الاوكسجين</a:t>
            </a:r>
            <a:r>
              <a:rPr lang="ar-IQ" sz="2800" b="1" dirty="0">
                <a:solidFill>
                  <a:srgbClr val="002060"/>
                </a:solidFill>
              </a:rPr>
              <a:t>.</a:t>
            </a:r>
          </a:p>
          <a:p>
            <a:pPr algn="r" rtl="1">
              <a:buNone/>
            </a:pPr>
            <a:r>
              <a:rPr lang="ar-IQ" sz="2800" b="1" dirty="0">
                <a:solidFill>
                  <a:srgbClr val="002060"/>
                </a:solidFill>
              </a:rPr>
              <a:t>6-الملوثات.</a:t>
            </a:r>
          </a:p>
          <a:p>
            <a:pPr algn="r" rtl="1">
              <a:buNone/>
            </a:pPr>
            <a:r>
              <a:rPr lang="ar-IQ" sz="2800" b="1" dirty="0">
                <a:solidFill>
                  <a:srgbClr val="002060"/>
                </a:solidFill>
              </a:rPr>
              <a:t>7-العوامل الداخلية وتشمل: </a:t>
            </a:r>
            <a:r>
              <a:rPr lang="ar-IQ" sz="2800" b="1" dirty="0" err="1">
                <a:solidFill>
                  <a:srgbClr val="002060"/>
                </a:solidFill>
              </a:rPr>
              <a:t>أ</a:t>
            </a:r>
            <a:r>
              <a:rPr lang="ar-IQ" sz="2800" b="1" dirty="0">
                <a:solidFill>
                  <a:srgbClr val="002060"/>
                </a:solidFill>
              </a:rPr>
              <a:t>- </a:t>
            </a:r>
            <a:r>
              <a:rPr lang="ar-IQ" sz="2800" b="1" dirty="0" err="1">
                <a:solidFill>
                  <a:srgbClr val="002060"/>
                </a:solidFill>
              </a:rPr>
              <a:t>أ</a:t>
            </a:r>
            <a:r>
              <a:rPr lang="ar-IQ" sz="2800" b="1" dirty="0">
                <a:solidFill>
                  <a:srgbClr val="002060"/>
                </a:solidFill>
              </a:rPr>
              <a:t>لكلوروفيل. ب-تراكم نواتج البناء الضوئي.</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p:txBody>
          <a:bodyPr>
            <a:normAutofit fontScale="90000"/>
          </a:bodyPr>
          <a:lstStyle/>
          <a:p>
            <a:pPr eaLnBrk="1" hangingPunct="1">
              <a:defRPr/>
            </a:pPr>
            <a:r>
              <a:rPr lang="en-US" sz="4000"/>
              <a:t>Electromagnetic Spectrum and Visible Light</a:t>
            </a:r>
          </a:p>
        </p:txBody>
      </p:sp>
      <p:pic>
        <p:nvPicPr>
          <p:cNvPr id="20482" name="Picture 5" descr="744px-Spec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44638"/>
            <a:ext cx="6400800"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p:cNvSpPr txBox="1">
            <a:spLocks noChangeArrowheads="1"/>
          </p:cNvSpPr>
          <p:nvPr/>
        </p:nvSpPr>
        <p:spPr bwMode="auto">
          <a:xfrm>
            <a:off x="990600" y="1524000"/>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US" sz="1200" b="1">
                <a:ea typeface="ＭＳ Ｐゴシック" charset="0"/>
              </a:rPr>
              <a:t>Gamma</a:t>
            </a:r>
            <a:br>
              <a:rPr lang="en-US" sz="1200" b="1">
                <a:ea typeface="ＭＳ Ｐゴシック" charset="0"/>
              </a:rPr>
            </a:br>
            <a:r>
              <a:rPr lang="en-US" sz="1200" b="1">
                <a:ea typeface="ＭＳ Ｐゴシック" charset="0"/>
              </a:rPr>
              <a:t>rays</a:t>
            </a:r>
          </a:p>
        </p:txBody>
      </p:sp>
      <p:sp>
        <p:nvSpPr>
          <p:cNvPr id="18440" name="Text Box 8"/>
          <p:cNvSpPr txBox="1">
            <a:spLocks noChangeArrowheads="1"/>
          </p:cNvSpPr>
          <p:nvPr/>
        </p:nvSpPr>
        <p:spPr bwMode="auto">
          <a:xfrm>
            <a:off x="2286000" y="1676400"/>
            <a:ext cx="7270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US" sz="1200" b="1">
                <a:ea typeface="ＭＳ Ｐゴシック" charset="0"/>
              </a:rPr>
              <a:t>X-rays</a:t>
            </a:r>
          </a:p>
        </p:txBody>
      </p:sp>
      <p:sp>
        <p:nvSpPr>
          <p:cNvPr id="18441" name="Text Box 9"/>
          <p:cNvSpPr txBox="1">
            <a:spLocks noChangeArrowheads="1"/>
          </p:cNvSpPr>
          <p:nvPr/>
        </p:nvSpPr>
        <p:spPr bwMode="auto">
          <a:xfrm>
            <a:off x="3200400" y="1676400"/>
            <a:ext cx="72707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US" sz="1200" b="1">
                <a:ea typeface="ＭＳ Ｐゴシック" charset="0"/>
              </a:rPr>
              <a:t>UV</a:t>
            </a:r>
          </a:p>
        </p:txBody>
      </p:sp>
      <p:sp>
        <p:nvSpPr>
          <p:cNvPr id="18442" name="Text Box 10"/>
          <p:cNvSpPr txBox="1">
            <a:spLocks noChangeArrowheads="1"/>
          </p:cNvSpPr>
          <p:nvPr/>
        </p:nvSpPr>
        <p:spPr bwMode="auto">
          <a:xfrm>
            <a:off x="4876800" y="1524000"/>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US" sz="1200" b="1">
                <a:ea typeface="ＭＳ Ｐゴシック" charset="0"/>
              </a:rPr>
              <a:t>Infrared &amp; Microwaves</a:t>
            </a:r>
          </a:p>
        </p:txBody>
      </p:sp>
      <p:sp>
        <p:nvSpPr>
          <p:cNvPr id="18444" name="Text Box 12"/>
          <p:cNvSpPr txBox="1">
            <a:spLocks noChangeArrowheads="1"/>
          </p:cNvSpPr>
          <p:nvPr/>
        </p:nvSpPr>
        <p:spPr bwMode="auto">
          <a:xfrm>
            <a:off x="6324600" y="1676400"/>
            <a:ext cx="13716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US" sz="1200" b="1">
                <a:ea typeface="ＭＳ Ｐゴシック" charset="0"/>
              </a:rPr>
              <a:t>Radio waves</a:t>
            </a:r>
          </a:p>
        </p:txBody>
      </p:sp>
      <p:sp>
        <p:nvSpPr>
          <p:cNvPr id="18445" name="Text Box 13"/>
          <p:cNvSpPr txBox="1">
            <a:spLocks noChangeArrowheads="1"/>
          </p:cNvSpPr>
          <p:nvPr/>
        </p:nvSpPr>
        <p:spPr bwMode="auto">
          <a:xfrm>
            <a:off x="3200400" y="4419600"/>
            <a:ext cx="259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US" sz="2400" b="1">
                <a:ea typeface="ＭＳ Ｐゴシック" charset="0"/>
              </a:rPr>
              <a:t>Visible light</a:t>
            </a:r>
          </a:p>
        </p:txBody>
      </p:sp>
      <p:sp>
        <p:nvSpPr>
          <p:cNvPr id="18447" name="Rectangle 15"/>
          <p:cNvSpPr>
            <a:spLocks noChangeArrowheads="1"/>
          </p:cNvSpPr>
          <p:nvPr/>
        </p:nvSpPr>
        <p:spPr bwMode="auto">
          <a:xfrm>
            <a:off x="3429000" y="6096000"/>
            <a:ext cx="20256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a:ea typeface="ＭＳ Ｐゴシック" charset="0"/>
              </a:rPr>
              <a:t>Wavelength (nm)</a:t>
            </a:r>
          </a:p>
        </p:txBody>
      </p:sp>
    </p:spTree>
    <p:extLst>
      <p:ext uri="{BB962C8B-B14F-4D97-AF65-F5344CB8AC3E}">
        <p14:creationId xmlns:p14="http://schemas.microsoft.com/office/powerpoint/2010/main" val="295643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5F4C1-54E1-5045-8017-EE529123EA4F}"/>
              </a:ext>
            </a:extLst>
          </p:cNvPr>
          <p:cNvPicPr>
            <a:picLocks noChangeAspect="1"/>
          </p:cNvPicPr>
          <p:nvPr/>
        </p:nvPicPr>
        <p:blipFill>
          <a:blip r:embed="rId2"/>
          <a:stretch>
            <a:fillRect/>
          </a:stretch>
        </p:blipFill>
        <p:spPr>
          <a:xfrm>
            <a:off x="491343" y="2352623"/>
            <a:ext cx="3464395" cy="3442947"/>
          </a:xfrm>
          <a:prstGeom prst="rect">
            <a:avLst/>
          </a:prstGeom>
        </p:spPr>
      </p:pic>
      <p:pic>
        <p:nvPicPr>
          <p:cNvPr id="8" name="Picture 7">
            <a:extLst>
              <a:ext uri="{FF2B5EF4-FFF2-40B4-BE49-F238E27FC236}">
                <a16:creationId xmlns:a16="http://schemas.microsoft.com/office/drawing/2014/main" id="{A40FC380-AC39-EC4E-8B3B-46A048FE1ED8}"/>
              </a:ext>
            </a:extLst>
          </p:cNvPr>
          <p:cNvPicPr>
            <a:picLocks noChangeAspect="1"/>
          </p:cNvPicPr>
          <p:nvPr/>
        </p:nvPicPr>
        <p:blipFill>
          <a:blip r:embed="rId3"/>
          <a:stretch>
            <a:fillRect/>
          </a:stretch>
        </p:blipFill>
        <p:spPr>
          <a:xfrm>
            <a:off x="4461390" y="2352623"/>
            <a:ext cx="4282872" cy="3442947"/>
          </a:xfrm>
          <a:prstGeom prst="rect">
            <a:avLst/>
          </a:prstGeom>
        </p:spPr>
      </p:pic>
      <p:sp>
        <p:nvSpPr>
          <p:cNvPr id="10" name="TextBox 9">
            <a:extLst>
              <a:ext uri="{FF2B5EF4-FFF2-40B4-BE49-F238E27FC236}">
                <a16:creationId xmlns:a16="http://schemas.microsoft.com/office/drawing/2014/main" id="{2AF431EA-4B2A-B643-9C10-86968D71AF74}"/>
              </a:ext>
            </a:extLst>
          </p:cNvPr>
          <p:cNvSpPr txBox="1"/>
          <p:nvPr/>
        </p:nvSpPr>
        <p:spPr>
          <a:xfrm>
            <a:off x="582952" y="695282"/>
            <a:ext cx="8057212" cy="923330"/>
          </a:xfrm>
          <a:prstGeom prst="rect">
            <a:avLst/>
          </a:prstGeom>
          <a:noFill/>
        </p:spPr>
        <p:txBody>
          <a:bodyPr wrap="square">
            <a:spAutoFit/>
          </a:bodyPr>
          <a:lstStyle/>
          <a:p>
            <a:pPr marL="285750" indent="-285750">
              <a:buFont typeface="Wingdings" pitchFamily="2" charset="2"/>
              <a:buChar char="ü"/>
            </a:pPr>
            <a:r>
              <a:rPr lang="en-US" sz="1800" dirty="0">
                <a:solidFill>
                  <a:prstClr val="black"/>
                </a:solidFill>
                <a:latin typeface="TimesNewRomanPSMT"/>
              </a:rPr>
              <a:t>The shorter the wavelength, the higher the frequency, and the higher the energy. </a:t>
            </a:r>
          </a:p>
          <a:p>
            <a:pPr marL="285750" indent="-285750">
              <a:buFont typeface="Wingdings" pitchFamily="2" charset="2"/>
              <a:buChar char="ü"/>
            </a:pPr>
            <a:r>
              <a:rPr lang="en-US" sz="1800" dirty="0">
                <a:solidFill>
                  <a:prstClr val="black"/>
                </a:solidFill>
                <a:latin typeface="TimesNewRomanPSMT"/>
              </a:rPr>
              <a:t>The highest energy photons are in the violet region; the lowest energy ones are in the red region</a:t>
            </a:r>
            <a:endParaRPr lang="en-IQ" dirty="0"/>
          </a:p>
        </p:txBody>
      </p:sp>
    </p:spTree>
    <p:extLst>
      <p:ext uri="{BB962C8B-B14F-4D97-AF65-F5344CB8AC3E}">
        <p14:creationId xmlns:p14="http://schemas.microsoft.com/office/powerpoint/2010/main" val="2357877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324600"/>
          </a:xfrm>
        </p:spPr>
        <p:style>
          <a:lnRef idx="1">
            <a:schemeClr val="accent5"/>
          </a:lnRef>
          <a:fillRef idx="2">
            <a:schemeClr val="accent5"/>
          </a:fillRef>
          <a:effectRef idx="1">
            <a:schemeClr val="accent5"/>
          </a:effectRef>
          <a:fontRef idx="minor">
            <a:schemeClr val="dk1"/>
          </a:fontRef>
        </p:style>
        <p:txBody>
          <a:bodyPr/>
          <a:lstStyle/>
          <a:p>
            <a:pPr algn="r" rtl="1">
              <a:buNone/>
            </a:pPr>
            <a:r>
              <a:rPr lang="ar-IQ" b="1" dirty="0">
                <a:solidFill>
                  <a:srgbClr val="002060"/>
                </a:solidFill>
              </a:rPr>
              <a:t>بامتصاص جزء من الطيف الضوئي بين </a:t>
            </a:r>
            <a:r>
              <a:rPr lang="ar-IQ" b="1" dirty="0">
                <a:solidFill>
                  <a:srgbClr val="FF0000"/>
                </a:solidFill>
              </a:rPr>
              <a:t>400-800</a:t>
            </a:r>
            <a:r>
              <a:rPr lang="ar-IQ" b="1" dirty="0">
                <a:solidFill>
                  <a:srgbClr val="002060"/>
                </a:solidFill>
              </a:rPr>
              <a:t> </a:t>
            </a:r>
            <a:r>
              <a:rPr lang="ar-IQ" b="1" dirty="0">
                <a:solidFill>
                  <a:srgbClr val="FF0000"/>
                </a:solidFill>
              </a:rPr>
              <a:t>نانوميتر تقريبا</a:t>
            </a:r>
            <a:r>
              <a:rPr lang="ar-IQ" b="1" dirty="0">
                <a:solidFill>
                  <a:srgbClr val="002060"/>
                </a:solidFill>
              </a:rPr>
              <a:t> كما إن الطاقة الممتصة من قبل الصبغات المساعدة تصل إلى مركز التفاعل لعملية البناء الضوئي كما سنوضح ذلك لاحقا.</a:t>
            </a:r>
          </a:p>
          <a:p>
            <a:pPr algn="r" rtl="1">
              <a:buNone/>
            </a:pPr>
            <a:r>
              <a:rPr lang="ar-IQ" b="1" dirty="0">
                <a:solidFill>
                  <a:srgbClr val="002060"/>
                </a:solidFill>
              </a:rPr>
              <a:t>إن امتصاص الضوء الأزرق يثير الكلوروفيل إلى مستوى طاقة اعل</a:t>
            </a:r>
            <a:r>
              <a:rPr lang="ar-SA" b="1" dirty="0">
                <a:solidFill>
                  <a:srgbClr val="002060"/>
                </a:solidFill>
              </a:rPr>
              <a:t>ى</a:t>
            </a:r>
            <a:r>
              <a:rPr lang="ar-IQ" b="1" dirty="0">
                <a:solidFill>
                  <a:srgbClr val="002060"/>
                </a:solidFill>
              </a:rPr>
              <a:t> من امتصاص الضوء الأحمر(لماذا؟) وتكون جزيئة الكلوروفيل غير مستقرة وتعطي طاقتها الى الوسط المحيط كحرارةوينتقل الى المستوى الطاقي الاقل اذ يبقى مستقرا لفترة وجيزة وعند وصوله الى هذه الحالة فهنالك عدة مسارات محتملة للتخلص من طاقته الزائدة(ماهي هذه المسارات؟)</a:t>
            </a:r>
            <a:r>
              <a:rPr lang="ar-IQ" dirty="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p:cNvPicPr>
            <a:picLocks noChangeAspect="1" noChangeArrowheads="1"/>
          </p:cNvPicPr>
          <p:nvPr/>
        </p:nvPicPr>
        <p:blipFill>
          <a:blip r:embed="rId3">
            <a:extLst>
              <a:ext uri="{28A0092B-C50C-407E-A947-70E740481C1C}">
                <a14:useLocalDpi xmlns:a14="http://schemas.microsoft.com/office/drawing/2010/main" val="0"/>
              </a:ext>
            </a:extLst>
          </a:blip>
          <a:srcRect l="2493" t="3078" r="2493" b="3078"/>
          <a:stretch>
            <a:fillRect/>
          </a:stretch>
        </p:blipFill>
        <p:spPr bwMode="auto">
          <a:xfrm>
            <a:off x="304800" y="2057400"/>
            <a:ext cx="38862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Rectangle 5"/>
          <p:cNvSpPr>
            <a:spLocks noChangeArrowheads="1"/>
          </p:cNvSpPr>
          <p:nvPr/>
        </p:nvSpPr>
        <p:spPr bwMode="auto">
          <a:xfrm>
            <a:off x="3352800" y="1676400"/>
            <a:ext cx="725488"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defRPr/>
            </a:pPr>
            <a:r>
              <a:rPr lang="en-US" sz="1200" b="1">
                <a:ea typeface="ＭＳ Ｐゴシック" charset="0"/>
              </a:rPr>
              <a:t>Excited</a:t>
            </a:r>
          </a:p>
          <a:p>
            <a:pPr eaLnBrk="0" hangingPunct="0">
              <a:lnSpc>
                <a:spcPct val="90000"/>
              </a:lnSpc>
              <a:defRPr/>
            </a:pPr>
            <a:r>
              <a:rPr lang="en-US" sz="1200" b="1">
                <a:ea typeface="ＭＳ Ｐゴシック" charset="0"/>
              </a:rPr>
              <a:t>state</a:t>
            </a:r>
            <a:endParaRPr lang="en-US" sz="1200" b="1" i="1">
              <a:ea typeface="ＭＳ Ｐゴシック" charset="0"/>
            </a:endParaRPr>
          </a:p>
        </p:txBody>
      </p:sp>
      <p:sp>
        <p:nvSpPr>
          <p:cNvPr id="111622" name="Rectangle 6"/>
          <p:cNvSpPr>
            <a:spLocks noChangeArrowheads="1"/>
          </p:cNvSpPr>
          <p:nvPr/>
        </p:nvSpPr>
        <p:spPr bwMode="auto">
          <a:xfrm>
            <a:off x="2133600" y="1600200"/>
            <a:ext cx="346075" cy="28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defRPr/>
            </a:pPr>
            <a:r>
              <a:rPr lang="en-US" sz="1400" b="1" i="1">
                <a:ea typeface="ＭＳ Ｐゴシック" charset="0"/>
              </a:rPr>
              <a:t>e</a:t>
            </a:r>
            <a:r>
              <a:rPr lang="en-US" sz="1400" b="1" baseline="30000">
                <a:ea typeface="ＭＳ Ｐゴシック" charset="0"/>
                <a:sym typeface="Symbol" charset="0"/>
              </a:rPr>
              <a:t></a:t>
            </a:r>
            <a:endParaRPr lang="en-US" sz="1400" b="1">
              <a:ea typeface="ＭＳ Ｐゴシック" charset="0"/>
            </a:endParaRPr>
          </a:p>
        </p:txBody>
      </p:sp>
      <p:sp>
        <p:nvSpPr>
          <p:cNvPr id="111623" name="Rectangle 7"/>
          <p:cNvSpPr>
            <a:spLocks noChangeArrowheads="1"/>
          </p:cNvSpPr>
          <p:nvPr/>
        </p:nvSpPr>
        <p:spPr bwMode="auto">
          <a:xfrm>
            <a:off x="3908425" y="2551113"/>
            <a:ext cx="512763"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defRPr/>
            </a:pPr>
            <a:r>
              <a:rPr lang="en-US" sz="1200" b="1">
                <a:ea typeface="ＭＳ Ｐゴシック" charset="0"/>
              </a:rPr>
              <a:t>Heat</a:t>
            </a:r>
          </a:p>
        </p:txBody>
      </p:sp>
      <p:sp>
        <p:nvSpPr>
          <p:cNvPr id="111624" name="Rectangle 8"/>
          <p:cNvSpPr>
            <a:spLocks noChangeArrowheads="1"/>
          </p:cNvSpPr>
          <p:nvPr/>
        </p:nvSpPr>
        <p:spPr bwMode="auto">
          <a:xfrm>
            <a:off x="457200" y="3124200"/>
            <a:ext cx="558800"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hangingPunct="0">
              <a:lnSpc>
                <a:spcPct val="90000"/>
              </a:lnSpc>
              <a:defRPr/>
            </a:pPr>
            <a:r>
              <a:rPr lang="en-US" sz="1200" b="1">
                <a:ea typeface="ＭＳ Ｐゴシック" charset="0"/>
              </a:rPr>
              <a:t>Light</a:t>
            </a:r>
            <a:endParaRPr lang="en-US" sz="1200" b="1" i="1" baseline="30000">
              <a:ea typeface="ＭＳ Ｐゴシック" charset="0"/>
            </a:endParaRPr>
          </a:p>
        </p:txBody>
      </p:sp>
      <p:sp>
        <p:nvSpPr>
          <p:cNvPr id="111625" name="Rectangle 9"/>
          <p:cNvSpPr>
            <a:spLocks noChangeArrowheads="1"/>
          </p:cNvSpPr>
          <p:nvPr/>
        </p:nvSpPr>
        <p:spPr bwMode="auto">
          <a:xfrm>
            <a:off x="863600" y="3744913"/>
            <a:ext cx="711200"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defRPr/>
            </a:pPr>
            <a:r>
              <a:rPr lang="en-US" sz="1200" b="1">
                <a:ea typeface="ＭＳ Ｐゴシック" charset="0"/>
              </a:rPr>
              <a:t>Photon</a:t>
            </a:r>
          </a:p>
        </p:txBody>
      </p:sp>
      <p:sp>
        <p:nvSpPr>
          <p:cNvPr id="111626" name="Rectangle 10"/>
          <p:cNvSpPr>
            <a:spLocks noChangeArrowheads="1"/>
          </p:cNvSpPr>
          <p:nvPr/>
        </p:nvSpPr>
        <p:spPr bwMode="auto">
          <a:xfrm>
            <a:off x="3076575" y="3398838"/>
            <a:ext cx="1223963"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defRPr/>
            </a:pPr>
            <a:r>
              <a:rPr lang="en-US" sz="1200" b="1">
                <a:ea typeface="ＭＳ Ｐゴシック" charset="0"/>
              </a:rPr>
              <a:t>Light</a:t>
            </a:r>
          </a:p>
          <a:p>
            <a:pPr eaLnBrk="0" hangingPunct="0">
              <a:lnSpc>
                <a:spcPct val="90000"/>
              </a:lnSpc>
              <a:defRPr/>
            </a:pPr>
            <a:r>
              <a:rPr lang="en-US" sz="1200" b="1">
                <a:ea typeface="ＭＳ Ｐゴシック" charset="0"/>
              </a:rPr>
              <a:t>(fluorescence)</a:t>
            </a:r>
          </a:p>
        </p:txBody>
      </p:sp>
      <p:sp>
        <p:nvSpPr>
          <p:cNvPr id="111627" name="Rectangle 11"/>
          <p:cNvSpPr>
            <a:spLocks noChangeArrowheads="1"/>
          </p:cNvSpPr>
          <p:nvPr/>
        </p:nvSpPr>
        <p:spPr bwMode="auto">
          <a:xfrm>
            <a:off x="1905000" y="4572000"/>
            <a:ext cx="1033463"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0" hangingPunct="0">
              <a:lnSpc>
                <a:spcPct val="90000"/>
              </a:lnSpc>
              <a:defRPr/>
            </a:pPr>
            <a:r>
              <a:rPr lang="en-US" sz="1200" b="1">
                <a:solidFill>
                  <a:schemeClr val="bg1"/>
                </a:solidFill>
                <a:ea typeface="ＭＳ Ｐゴシック" charset="0"/>
              </a:rPr>
              <a:t>Chlorophyll</a:t>
            </a:r>
          </a:p>
          <a:p>
            <a:pPr algn="ctr" eaLnBrk="0" hangingPunct="0">
              <a:lnSpc>
                <a:spcPct val="90000"/>
              </a:lnSpc>
              <a:defRPr/>
            </a:pPr>
            <a:r>
              <a:rPr lang="en-US" sz="1200" b="1">
                <a:solidFill>
                  <a:schemeClr val="bg1"/>
                </a:solidFill>
                <a:ea typeface="ＭＳ Ｐゴシック" charset="0"/>
              </a:rPr>
              <a:t>molecule</a:t>
            </a:r>
          </a:p>
        </p:txBody>
      </p:sp>
      <p:sp>
        <p:nvSpPr>
          <p:cNvPr id="111628" name="Rectangle 12"/>
          <p:cNvSpPr>
            <a:spLocks noChangeArrowheads="1"/>
          </p:cNvSpPr>
          <p:nvPr/>
        </p:nvSpPr>
        <p:spPr bwMode="auto">
          <a:xfrm>
            <a:off x="3124200" y="4191000"/>
            <a:ext cx="736600"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defRPr/>
            </a:pPr>
            <a:r>
              <a:rPr lang="en-US" sz="1200" b="1">
                <a:ea typeface="ＭＳ Ｐゴシック" charset="0"/>
              </a:rPr>
              <a:t>Ground</a:t>
            </a:r>
          </a:p>
          <a:p>
            <a:pPr eaLnBrk="0" hangingPunct="0">
              <a:lnSpc>
                <a:spcPct val="90000"/>
              </a:lnSpc>
              <a:defRPr/>
            </a:pPr>
            <a:r>
              <a:rPr lang="en-US" sz="1200" b="1">
                <a:ea typeface="ＭＳ Ｐゴシック" charset="0"/>
              </a:rPr>
              <a:t>state</a:t>
            </a:r>
          </a:p>
        </p:txBody>
      </p:sp>
      <p:sp>
        <p:nvSpPr>
          <p:cNvPr id="111629" name="Line 13"/>
          <p:cNvSpPr>
            <a:spLocks noChangeShapeType="1"/>
          </p:cNvSpPr>
          <p:nvPr/>
        </p:nvSpPr>
        <p:spPr bwMode="auto">
          <a:xfrm flipV="1">
            <a:off x="2514600" y="1828800"/>
            <a:ext cx="815975" cy="0"/>
          </a:xfrm>
          <a:prstGeom prst="line">
            <a:avLst/>
          </a:prstGeom>
          <a:noFill/>
          <a:ln w="158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11630" name="Line 14"/>
          <p:cNvSpPr>
            <a:spLocks noChangeShapeType="1"/>
          </p:cNvSpPr>
          <p:nvPr/>
        </p:nvSpPr>
        <p:spPr bwMode="auto">
          <a:xfrm flipV="1">
            <a:off x="2362200" y="4343400"/>
            <a:ext cx="815975" cy="0"/>
          </a:xfrm>
          <a:prstGeom prst="line">
            <a:avLst/>
          </a:prstGeom>
          <a:noFill/>
          <a:ln w="158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11631" name="Oval 15"/>
          <p:cNvSpPr>
            <a:spLocks noChangeArrowheads="1"/>
          </p:cNvSpPr>
          <p:nvPr/>
        </p:nvSpPr>
        <p:spPr bwMode="auto">
          <a:xfrm>
            <a:off x="2209800" y="1828800"/>
            <a:ext cx="180975" cy="180975"/>
          </a:xfrm>
          <a:prstGeom prst="ellipse">
            <a:avLst/>
          </a:prstGeom>
          <a:solidFill>
            <a:srgbClr val="0000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11633" name="Oval 17"/>
          <p:cNvSpPr>
            <a:spLocks noChangeArrowheads="1"/>
          </p:cNvSpPr>
          <p:nvPr/>
        </p:nvSpPr>
        <p:spPr bwMode="auto">
          <a:xfrm>
            <a:off x="3352800" y="2362200"/>
            <a:ext cx="180975" cy="180975"/>
          </a:xfrm>
          <a:prstGeom prst="ellipse">
            <a:avLst/>
          </a:prstGeom>
          <a:solidFill>
            <a:srgbClr val="0000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11634" name="Text Box 18"/>
          <p:cNvSpPr txBox="1">
            <a:spLocks noChangeArrowheads="1"/>
          </p:cNvSpPr>
          <p:nvPr/>
        </p:nvSpPr>
        <p:spPr bwMode="auto">
          <a:xfrm>
            <a:off x="2819400" y="1809750"/>
            <a:ext cx="1841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en-US" sz="1200" b="1">
                <a:solidFill>
                  <a:schemeClr val="bg1"/>
                </a:solidFill>
                <a:ea typeface="ＭＳ Ｐゴシック" charset="0"/>
              </a:rPr>
              <a:t>2</a:t>
            </a:r>
          </a:p>
        </p:txBody>
      </p:sp>
      <p:sp>
        <p:nvSpPr>
          <p:cNvPr id="111635" name="Rectangle 19"/>
          <p:cNvSpPr>
            <a:spLocks noChangeArrowheads="1"/>
          </p:cNvSpPr>
          <p:nvPr/>
        </p:nvSpPr>
        <p:spPr bwMode="auto">
          <a:xfrm>
            <a:off x="685800" y="5638800"/>
            <a:ext cx="2103438"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defRPr/>
            </a:pPr>
            <a:r>
              <a:rPr lang="en-US" sz="1200" b="1">
                <a:ea typeface="ＭＳ Ｐゴシック" charset="0"/>
              </a:rPr>
              <a:t>(a) Absorption of a photon</a:t>
            </a:r>
            <a:endParaRPr lang="en-US" sz="1200" b="1" i="1" baseline="30000">
              <a:ea typeface="ＭＳ Ｐゴシック" charset="0"/>
            </a:endParaRPr>
          </a:p>
        </p:txBody>
      </p:sp>
      <p:sp>
        <p:nvSpPr>
          <p:cNvPr id="111636" name="Rectangle 20"/>
          <p:cNvSpPr>
            <a:spLocks noChangeArrowheads="1"/>
          </p:cNvSpPr>
          <p:nvPr/>
        </p:nvSpPr>
        <p:spPr bwMode="auto">
          <a:xfrm>
            <a:off x="4648200" y="6400800"/>
            <a:ext cx="3851275"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defRPr/>
            </a:pPr>
            <a:r>
              <a:rPr lang="en-US" sz="1200" b="1">
                <a:ea typeface="ＭＳ Ｐゴシック" charset="0"/>
              </a:rPr>
              <a:t>(b) fluorescence of isolated chlorophyll in solution</a:t>
            </a:r>
            <a:endParaRPr lang="en-US" sz="1200" b="1" i="1" baseline="30000">
              <a:ea typeface="ＭＳ Ｐゴシック" charset="0"/>
            </a:endParaRPr>
          </a:p>
        </p:txBody>
      </p:sp>
      <p:sp>
        <p:nvSpPr>
          <p:cNvPr id="111640" name="Rectangle 24"/>
          <p:cNvSpPr>
            <a:spLocks noChangeArrowheads="1"/>
          </p:cNvSpPr>
          <p:nvPr/>
        </p:nvSpPr>
        <p:spPr bwMode="auto">
          <a:xfrm>
            <a:off x="228600" y="152400"/>
            <a:ext cx="46482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3200">
                <a:ea typeface="ＭＳ Ｐゴシック" charset="0"/>
              </a:rPr>
              <a:t>Excitation of chlorophyll in a chloroplast</a:t>
            </a:r>
          </a:p>
        </p:txBody>
      </p:sp>
      <p:sp>
        <p:nvSpPr>
          <p:cNvPr id="111641" name="Text Box 25"/>
          <p:cNvSpPr txBox="1">
            <a:spLocks noChangeArrowheads="1"/>
          </p:cNvSpPr>
          <p:nvPr/>
        </p:nvSpPr>
        <p:spPr bwMode="auto">
          <a:xfrm>
            <a:off x="4953000" y="152400"/>
            <a:ext cx="3810000" cy="3252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buFont typeface="Wingdings" charset="2"/>
              <a:buChar char="v"/>
            </a:pPr>
            <a:r>
              <a:rPr lang="en-US" altLang="en-US" sz="1800"/>
              <a:t>Loss of energy due to heat causes the photons of light to be less energetic.</a:t>
            </a:r>
          </a:p>
          <a:p>
            <a:pPr eaLnBrk="1" hangingPunct="1">
              <a:spcBef>
                <a:spcPct val="50000"/>
              </a:spcBef>
              <a:buFont typeface="Wingdings" charset="2"/>
              <a:buChar char="v"/>
            </a:pPr>
            <a:r>
              <a:rPr lang="en-US" altLang="en-US" sz="1800"/>
              <a:t>Less energy translates into longer wavelength.  </a:t>
            </a:r>
          </a:p>
          <a:p>
            <a:pPr eaLnBrk="1" hangingPunct="1">
              <a:spcBef>
                <a:spcPct val="50000"/>
              </a:spcBef>
              <a:buFont typeface="Wingdings" charset="2"/>
              <a:buChar char="v"/>
            </a:pPr>
            <a:r>
              <a:rPr lang="en-US" altLang="en-US" sz="1800" i="1"/>
              <a:t>Energy = (Planck</a:t>
            </a:r>
            <a:r>
              <a:rPr lang="ja-JP" altLang="en-US" sz="1800" i="1"/>
              <a:t>’</a:t>
            </a:r>
            <a:r>
              <a:rPr lang="en-US" altLang="ja-JP" sz="1800" i="1"/>
              <a:t>s constant) x  (velocity of light)/(wavelength of light)</a:t>
            </a:r>
            <a:endParaRPr lang="en-US" altLang="ja-JP" sz="1800"/>
          </a:p>
          <a:p>
            <a:pPr eaLnBrk="1" hangingPunct="1">
              <a:spcBef>
                <a:spcPct val="50000"/>
              </a:spcBef>
              <a:buFont typeface="Wingdings" charset="2"/>
              <a:buChar char="v"/>
            </a:pPr>
            <a:r>
              <a:rPr lang="en-US" altLang="en-US" sz="1800"/>
              <a:t>Transition toward the red end of the visible spectrum.</a:t>
            </a:r>
          </a:p>
        </p:txBody>
      </p:sp>
      <p:pic>
        <p:nvPicPr>
          <p:cNvPr id="111644" name="Picture 28" descr="chf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733800"/>
            <a:ext cx="4191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45" name="Oval 29"/>
          <p:cNvSpPr>
            <a:spLocks noChangeArrowheads="1"/>
          </p:cNvSpPr>
          <p:nvPr/>
        </p:nvSpPr>
        <p:spPr bwMode="auto">
          <a:xfrm>
            <a:off x="3048000" y="3962400"/>
            <a:ext cx="180975" cy="180975"/>
          </a:xfrm>
          <a:prstGeom prst="ellipse">
            <a:avLst/>
          </a:prstGeom>
          <a:solidFill>
            <a:srgbClr val="0000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11646" name="Oval 30"/>
          <p:cNvSpPr>
            <a:spLocks noChangeArrowheads="1"/>
          </p:cNvSpPr>
          <p:nvPr/>
        </p:nvSpPr>
        <p:spPr bwMode="auto">
          <a:xfrm>
            <a:off x="1981200" y="3657600"/>
            <a:ext cx="180975" cy="180975"/>
          </a:xfrm>
          <a:prstGeom prst="ellipse">
            <a:avLst/>
          </a:prstGeom>
          <a:solidFill>
            <a:srgbClr val="0000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111647" name="Rectangle 31"/>
          <p:cNvSpPr>
            <a:spLocks noChangeArrowheads="1"/>
          </p:cNvSpPr>
          <p:nvPr/>
        </p:nvSpPr>
        <p:spPr bwMode="auto">
          <a:xfrm>
            <a:off x="2133600" y="1600200"/>
            <a:ext cx="346075" cy="28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90000"/>
              </a:lnSpc>
              <a:defRPr/>
            </a:pPr>
            <a:r>
              <a:rPr lang="en-US" sz="1400" b="1" i="1">
                <a:ea typeface="ＭＳ Ｐゴシック" charset="0"/>
              </a:rPr>
              <a:t>e</a:t>
            </a:r>
            <a:r>
              <a:rPr lang="en-US" sz="1400" b="1" baseline="30000">
                <a:ea typeface="ＭＳ Ｐゴシック" charset="0"/>
                <a:sym typeface="Symbol" charset="0"/>
              </a:rPr>
              <a:t></a:t>
            </a:r>
            <a:endParaRPr lang="en-US" sz="1400" b="1">
              <a:ea typeface="ＭＳ Ｐゴシック" charset="0"/>
            </a:endParaRPr>
          </a:p>
        </p:txBody>
      </p:sp>
      <p:sp>
        <p:nvSpPr>
          <p:cNvPr id="111648" name="Oval 32"/>
          <p:cNvSpPr>
            <a:spLocks noChangeArrowheads="1"/>
          </p:cNvSpPr>
          <p:nvPr/>
        </p:nvSpPr>
        <p:spPr bwMode="auto">
          <a:xfrm>
            <a:off x="2209800" y="1828800"/>
            <a:ext cx="180975" cy="180975"/>
          </a:xfrm>
          <a:prstGeom prst="ellipse">
            <a:avLst/>
          </a:prstGeom>
          <a:solidFill>
            <a:srgbClr val="0000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Tree>
    <p:extLst>
      <p:ext uri="{BB962C8B-B14F-4D97-AF65-F5344CB8AC3E}">
        <p14:creationId xmlns:p14="http://schemas.microsoft.com/office/powerpoint/2010/main" val="3707711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624">
                                            <p:txEl>
                                              <p:pRg st="0" end="0"/>
                                            </p:txEl>
                                          </p:spTgt>
                                        </p:tgtEl>
                                        <p:attrNameLst>
                                          <p:attrName>style.visibility</p:attrName>
                                        </p:attrNameLst>
                                      </p:cBhvr>
                                      <p:to>
                                        <p:strVal val="visible"/>
                                      </p:to>
                                    </p:set>
                                    <p:animEffect transition="in" filter="dissolve">
                                      <p:cBhvr>
                                        <p:cTn id="7" dur="500"/>
                                        <p:tgtEl>
                                          <p:spTgt spid="1116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1622"/>
                                        </p:tgtEl>
                                        <p:attrNameLst>
                                          <p:attrName>style.visibility</p:attrName>
                                        </p:attrNameLst>
                                      </p:cBhvr>
                                      <p:to>
                                        <p:strVal val="visible"/>
                                      </p:to>
                                    </p:set>
                                    <p:animEffect transition="in" filter="dissolve">
                                      <p:cBhvr>
                                        <p:cTn id="12" dur="500"/>
                                        <p:tgtEl>
                                          <p:spTgt spid="11162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1631"/>
                                        </p:tgtEl>
                                        <p:attrNameLst>
                                          <p:attrName>style.visibility</p:attrName>
                                        </p:attrNameLst>
                                      </p:cBhvr>
                                      <p:to>
                                        <p:strVal val="visible"/>
                                      </p:to>
                                    </p:set>
                                    <p:animEffect transition="in" filter="dissolve">
                                      <p:cBhvr>
                                        <p:cTn id="15" dur="500"/>
                                        <p:tgtEl>
                                          <p:spTgt spid="1116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2000"/>
                                        <p:tgtEl>
                                          <p:spTgt spid="111622"/>
                                        </p:tgtEl>
                                      </p:cBhvr>
                                    </p:animEffect>
                                    <p:set>
                                      <p:cBhvr>
                                        <p:cTn id="20" dur="1" fill="hold">
                                          <p:stCondLst>
                                            <p:cond delay="1999"/>
                                          </p:stCondLst>
                                        </p:cTn>
                                        <p:tgtEl>
                                          <p:spTgt spid="11162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111631"/>
                                        </p:tgtEl>
                                      </p:cBhvr>
                                    </p:animEffect>
                                    <p:set>
                                      <p:cBhvr>
                                        <p:cTn id="23" dur="1" fill="hold">
                                          <p:stCondLst>
                                            <p:cond delay="1999"/>
                                          </p:stCondLst>
                                        </p:cTn>
                                        <p:tgtEl>
                                          <p:spTgt spid="111631"/>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1633"/>
                                        </p:tgtEl>
                                        <p:attrNameLst>
                                          <p:attrName>style.visibility</p:attrName>
                                        </p:attrNameLst>
                                      </p:cBhvr>
                                      <p:to>
                                        <p:strVal val="visible"/>
                                      </p:to>
                                    </p:set>
                                    <p:animEffect transition="in" filter="dissolve">
                                      <p:cBhvr>
                                        <p:cTn id="28" dur="500"/>
                                        <p:tgtEl>
                                          <p:spTgt spid="11163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1645"/>
                                        </p:tgtEl>
                                        <p:attrNameLst>
                                          <p:attrName>style.visibility</p:attrName>
                                        </p:attrNameLst>
                                      </p:cBhvr>
                                      <p:to>
                                        <p:strVal val="visible"/>
                                      </p:to>
                                    </p:set>
                                    <p:animEffect transition="in" filter="dissolve">
                                      <p:cBhvr>
                                        <p:cTn id="33" dur="500"/>
                                        <p:tgtEl>
                                          <p:spTgt spid="11164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1646"/>
                                        </p:tgtEl>
                                        <p:attrNameLst>
                                          <p:attrName>style.visibility</p:attrName>
                                        </p:attrNameLst>
                                      </p:cBhvr>
                                      <p:to>
                                        <p:strVal val="visible"/>
                                      </p:to>
                                    </p:set>
                                    <p:animEffect transition="in" filter="dissolve">
                                      <p:cBhvr>
                                        <p:cTn id="38" dur="500"/>
                                        <p:tgtEl>
                                          <p:spTgt spid="11164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11647"/>
                                        </p:tgtEl>
                                        <p:attrNameLst>
                                          <p:attrName>style.visibility</p:attrName>
                                        </p:attrNameLst>
                                      </p:cBhvr>
                                      <p:to>
                                        <p:strVal val="visible"/>
                                      </p:to>
                                    </p:set>
                                    <p:animEffect transition="in" filter="dissolve">
                                      <p:cBhvr>
                                        <p:cTn id="43" dur="500"/>
                                        <p:tgtEl>
                                          <p:spTgt spid="11164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11648"/>
                                        </p:tgtEl>
                                        <p:attrNameLst>
                                          <p:attrName>style.visibility</p:attrName>
                                        </p:attrNameLst>
                                      </p:cBhvr>
                                      <p:to>
                                        <p:strVal val="visible"/>
                                      </p:to>
                                    </p:set>
                                    <p:animEffect transition="in" filter="dissolve">
                                      <p:cBhvr>
                                        <p:cTn id="46" dur="500"/>
                                        <p:tgtEl>
                                          <p:spTgt spid="11164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111644"/>
                                        </p:tgtEl>
                                        <p:attrNameLst>
                                          <p:attrName>style.visibility</p:attrName>
                                        </p:attrNameLst>
                                      </p:cBhvr>
                                      <p:to>
                                        <p:strVal val="visible"/>
                                      </p:to>
                                    </p:set>
                                    <p:animEffect transition="in" filter="dissolve">
                                      <p:cBhvr>
                                        <p:cTn id="51" dur="2000"/>
                                        <p:tgtEl>
                                          <p:spTgt spid="11164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11636"/>
                                        </p:tgtEl>
                                        <p:attrNameLst>
                                          <p:attrName>style.visibility</p:attrName>
                                        </p:attrNameLst>
                                      </p:cBhvr>
                                      <p:to>
                                        <p:strVal val="visible"/>
                                      </p:to>
                                    </p:set>
                                    <p:anim calcmode="lin" valueType="num">
                                      <p:cBhvr additive="base">
                                        <p:cTn id="56" dur="500" fill="hold"/>
                                        <p:tgtEl>
                                          <p:spTgt spid="111636"/>
                                        </p:tgtEl>
                                        <p:attrNameLst>
                                          <p:attrName>ppt_x</p:attrName>
                                        </p:attrNameLst>
                                      </p:cBhvr>
                                      <p:tavLst>
                                        <p:tav tm="0">
                                          <p:val>
                                            <p:strVal val="#ppt_x"/>
                                          </p:val>
                                        </p:tav>
                                        <p:tav tm="100000">
                                          <p:val>
                                            <p:strVal val="#ppt_x"/>
                                          </p:val>
                                        </p:tav>
                                      </p:tavLst>
                                    </p:anim>
                                    <p:anim calcmode="lin" valueType="num">
                                      <p:cBhvr additive="base">
                                        <p:cTn id="57" dur="500" fill="hold"/>
                                        <p:tgtEl>
                                          <p:spTgt spid="1116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2" grpId="0"/>
      <p:bldP spid="111622" grpId="1"/>
      <p:bldP spid="111624" grpId="0" build="allAtOnce" autoUpdateAnimBg="0"/>
      <p:bldP spid="111631" grpId="0" animBg="1"/>
      <p:bldP spid="111631" grpId="1" animBg="1"/>
      <p:bldP spid="111633" grpId="0" animBg="1"/>
      <p:bldP spid="111636" grpId="0"/>
      <p:bldP spid="111645" grpId="0" animBg="1"/>
      <p:bldP spid="111646" grpId="0" animBg="1"/>
      <p:bldP spid="111647" grpId="0"/>
      <p:bldP spid="11164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F1E8AB4C-3852-4C4F-8D35-93A25FE989C2}">
  <we:reference id="wa104379279" version="2.1.0.0" store="en-US" storeType="OMEX"/>
  <we:alternateReferences>
    <we:reference id="wa104379279" version="2.1.0.0" store="wa10437927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D619E22-B951-B34E-8062-EF3F7DC0A234}">
  <we:reference id="wa200000410" version="1.0.0.0" store="en-US" storeType="OMEX"/>
  <we:alternateReferences>
    <we:reference id="wa200000410" version="1.0.0.0" store="wa20000041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326</TotalTime>
  <Words>3445</Words>
  <Application>Microsoft Office PowerPoint</Application>
  <PresentationFormat>On-screen Show (4:3)</PresentationFormat>
  <Paragraphs>254</Paragraphs>
  <Slides>55</Slides>
  <Notes>7</Notes>
  <HiddenSlides>0</HiddenSlides>
  <MMClips>2</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البناء الضوئيPhotosynthesis </vt:lpstr>
      <vt:lpstr>Photosynthesis: An Overview</vt:lpstr>
      <vt:lpstr>PowerPoint Presentation</vt:lpstr>
      <vt:lpstr>PowerPoint Presentation</vt:lpstr>
      <vt:lpstr>PowerPoint Presentation</vt:lpstr>
      <vt:lpstr>Electromagnetic Spectrum and Visible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Photosynthesis: An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C3 Plants</vt:lpstr>
      <vt:lpstr>C4 Plants: Preventing Photorespiration</vt:lpstr>
      <vt:lpstr>PowerPoint Presentation</vt:lpstr>
      <vt:lpstr>5. Alternative mechanisms of carbon fixation have evolved in hot, arid climates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البناء الضوئي Photosynthesis</dc:title>
  <dc:creator>Dr. Hussein Ka'aby</dc:creator>
  <cp:lastModifiedBy>tcultlu bio</cp:lastModifiedBy>
  <cp:revision>107</cp:revision>
  <dcterms:created xsi:type="dcterms:W3CDTF">2011-12-25T09:10:03Z</dcterms:created>
  <dcterms:modified xsi:type="dcterms:W3CDTF">2022-04-18T09:41:59Z</dcterms:modified>
</cp:coreProperties>
</file>